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1"/>
  </p:notesMasterIdLst>
  <p:sldIdLst>
    <p:sldId id="256" r:id="rId2"/>
    <p:sldId id="258" r:id="rId3"/>
    <p:sldId id="260" r:id="rId4"/>
    <p:sldId id="261" r:id="rId5"/>
    <p:sldId id="265" r:id="rId6"/>
    <p:sldId id="266" r:id="rId7"/>
    <p:sldId id="263" r:id="rId8"/>
    <p:sldId id="257" r:id="rId9"/>
    <p:sldId id="267" r:id="rId10"/>
    <p:sldId id="268" r:id="rId11"/>
    <p:sldId id="269" r:id="rId12"/>
    <p:sldId id="270" r:id="rId13"/>
    <p:sldId id="273" r:id="rId14"/>
    <p:sldId id="274" r:id="rId15"/>
    <p:sldId id="275" r:id="rId16"/>
    <p:sldId id="276" r:id="rId17"/>
    <p:sldId id="277" r:id="rId18"/>
    <p:sldId id="278" r:id="rId19"/>
    <p:sldId id="279" r:id="rId20"/>
    <p:sldId id="280" r:id="rId21"/>
    <p:sldId id="281" r:id="rId22"/>
    <p:sldId id="282" r:id="rId23"/>
    <p:sldId id="283" r:id="rId24"/>
    <p:sldId id="295" r:id="rId25"/>
    <p:sldId id="284" r:id="rId26"/>
    <p:sldId id="285" r:id="rId27"/>
    <p:sldId id="286" r:id="rId28"/>
    <p:sldId id="296" r:id="rId29"/>
    <p:sldId id="288" r:id="rId30"/>
    <p:sldId id="289" r:id="rId31"/>
    <p:sldId id="297" r:id="rId32"/>
    <p:sldId id="290" r:id="rId33"/>
    <p:sldId id="291" r:id="rId34"/>
    <p:sldId id="292" r:id="rId35"/>
    <p:sldId id="293" r:id="rId36"/>
    <p:sldId id="298" r:id="rId37"/>
    <p:sldId id="294" r:id="rId38"/>
    <p:sldId id="299" r:id="rId39"/>
    <p:sldId id="30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on Augusto" initials="SA" lastIdx="12" clrIdx="0">
    <p:extLst/>
  </p:cmAuthor>
  <p:cmAuthor id="2" name="Mellor, Karolina" initials="MK"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B841"/>
    <a:srgbClr val="1D94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99"/>
    <p:restoredTop sz="94368" autoAdjust="0"/>
  </p:normalViewPr>
  <p:slideViewPr>
    <p:cSldViewPr snapToGrid="0" snapToObjects="1">
      <p:cViewPr varScale="1">
        <p:scale>
          <a:sx n="63" d="100"/>
          <a:sy n="63" d="100"/>
        </p:scale>
        <p:origin x="921"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eon%20Augusto\Desktop\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000" b="0" i="0" u="none" strike="noStrike" kern="1200" spc="0" baseline="0" noProof="0">
                <a:solidFill>
                  <a:schemeClr val="tx1">
                    <a:lumMod val="65000"/>
                    <a:lumOff val="35000"/>
                  </a:schemeClr>
                </a:solidFill>
                <a:latin typeface="+mn-lt"/>
                <a:ea typeface="+mn-ea"/>
                <a:cs typeface="+mn-cs"/>
              </a:defRPr>
            </a:pPr>
            <a:r>
              <a:rPr lang="pt-BR" sz="2000" dirty="0"/>
              <a:t>World population and projections</a:t>
            </a:r>
          </a:p>
        </c:rich>
      </c:tx>
      <c:layout/>
      <c:overlay val="0"/>
      <c:spPr>
        <a:noFill/>
        <a:ln>
          <a:noFill/>
        </a:ln>
        <a:effectLst/>
      </c:spPr>
      <c:txPr>
        <a:bodyPr rot="0" spcFirstLastPara="1" vertOverflow="ellipsis" vert="horz" wrap="square" anchor="ctr" anchorCtr="1"/>
        <a:lstStyle/>
        <a:p>
          <a:pPr>
            <a:defRPr lang="en-US" sz="2000" b="0" i="0" u="none" strike="noStrike" kern="1200" spc="0" baseline="0" noProof="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227710631769699"/>
          <c:y val="0.17171296296296301"/>
          <c:w val="0.67004375251947201"/>
          <c:h val="0.67579103198794799"/>
        </c:manualLayout>
      </c:layout>
      <c:lineChart>
        <c:grouping val="standard"/>
        <c:varyColors val="0"/>
        <c:ser>
          <c:idx val="0"/>
          <c:order val="0"/>
          <c:tx>
            <c:strRef>
              <c:f>Planilha1!$B$4</c:f>
              <c:strCache>
                <c:ptCount val="1"/>
                <c:pt idx="0">
                  <c:v>World</c:v>
                </c:pt>
              </c:strCache>
            </c:strRef>
          </c:tx>
          <c:spPr>
            <a:ln w="28575" cap="rnd">
              <a:solidFill>
                <a:schemeClr val="accent6"/>
              </a:solidFill>
              <a:round/>
            </a:ln>
            <a:effectLst/>
          </c:spPr>
          <c:marker>
            <c:symbol val="circle"/>
            <c:size val="8"/>
            <c:spPr>
              <a:solidFill>
                <a:schemeClr val="accent6"/>
              </a:solidFill>
              <a:ln w="9525">
                <a:solidFill>
                  <a:schemeClr val="accent6"/>
                </a:solidFill>
              </a:ln>
              <a:effectLst/>
            </c:spPr>
          </c:marker>
          <c:dPt>
            <c:idx val="3"/>
            <c:marker>
              <c:symbol val="diamond"/>
              <c:size val="8"/>
              <c:spPr>
                <a:solidFill>
                  <a:schemeClr val="accent6"/>
                </a:solidFill>
                <a:ln w="9525">
                  <a:solidFill>
                    <a:schemeClr val="accent6"/>
                  </a:solidFill>
                </a:ln>
                <a:effectLst/>
              </c:spPr>
            </c:marker>
            <c:bubble3D val="0"/>
            <c:extLst>
              <c:ext xmlns:c16="http://schemas.microsoft.com/office/drawing/2014/chart" uri="{C3380CC4-5D6E-409C-BE32-E72D297353CC}">
                <c16:uniqueId val="{00000000-CAE6-48FD-83E9-9BF6C4A01DC7}"/>
              </c:ext>
            </c:extLst>
          </c:dPt>
          <c:dPt>
            <c:idx val="4"/>
            <c:marker>
              <c:symbol val="diamond"/>
              <c:size val="8"/>
              <c:spPr>
                <a:solidFill>
                  <a:schemeClr val="accent6"/>
                </a:solidFill>
                <a:ln w="9525">
                  <a:solidFill>
                    <a:schemeClr val="accent6"/>
                  </a:solidFill>
                </a:ln>
                <a:effectLst/>
              </c:spPr>
            </c:marker>
            <c:bubble3D val="0"/>
            <c:extLst>
              <c:ext xmlns:c16="http://schemas.microsoft.com/office/drawing/2014/chart" uri="{C3380CC4-5D6E-409C-BE32-E72D297353CC}">
                <c16:uniqueId val="{00000001-CAE6-48FD-83E9-9BF6C4A01DC7}"/>
              </c:ext>
            </c:extLst>
          </c:dPt>
          <c:cat>
            <c:numRef>
              <c:f>Planilha1!$C$3:$G$3</c:f>
              <c:numCache>
                <c:formatCode>General</c:formatCode>
                <c:ptCount val="5"/>
                <c:pt idx="0">
                  <c:v>1950</c:v>
                </c:pt>
                <c:pt idx="1">
                  <c:v>2000</c:v>
                </c:pt>
                <c:pt idx="2">
                  <c:v>2015</c:v>
                </c:pt>
                <c:pt idx="3">
                  <c:v>2025</c:v>
                </c:pt>
                <c:pt idx="4">
                  <c:v>2050</c:v>
                </c:pt>
              </c:numCache>
            </c:numRef>
          </c:cat>
          <c:val>
            <c:numRef>
              <c:f>Planilha1!$C$4:$G$4</c:f>
              <c:numCache>
                <c:formatCode>General</c:formatCode>
                <c:ptCount val="5"/>
                <c:pt idx="0">
                  <c:v>2500</c:v>
                </c:pt>
                <c:pt idx="1">
                  <c:v>6300</c:v>
                </c:pt>
                <c:pt idx="2">
                  <c:v>7200</c:v>
                </c:pt>
                <c:pt idx="3">
                  <c:v>8100</c:v>
                </c:pt>
                <c:pt idx="4">
                  <c:v>9500</c:v>
                </c:pt>
              </c:numCache>
            </c:numRef>
          </c:val>
          <c:smooth val="0"/>
          <c:extLst>
            <c:ext xmlns:c16="http://schemas.microsoft.com/office/drawing/2014/chart" uri="{C3380CC4-5D6E-409C-BE32-E72D297353CC}">
              <c16:uniqueId val="{00000002-CAE6-48FD-83E9-9BF6C4A01DC7}"/>
            </c:ext>
          </c:extLst>
        </c:ser>
        <c:ser>
          <c:idx val="1"/>
          <c:order val="1"/>
          <c:tx>
            <c:strRef>
              <c:f>Planilha1!$B$5</c:f>
              <c:strCache>
                <c:ptCount val="1"/>
                <c:pt idx="0">
                  <c:v>G-10</c:v>
                </c:pt>
              </c:strCache>
            </c:strRef>
          </c:tx>
          <c:spPr>
            <a:ln w="28575" cap="rnd">
              <a:solidFill>
                <a:schemeClr val="accent5"/>
              </a:solidFill>
              <a:round/>
            </a:ln>
            <a:effectLst/>
          </c:spPr>
          <c:marker>
            <c:symbol val="circle"/>
            <c:size val="8"/>
            <c:spPr>
              <a:solidFill>
                <a:schemeClr val="accent5"/>
              </a:solidFill>
              <a:ln w="9525">
                <a:solidFill>
                  <a:schemeClr val="accent5"/>
                </a:solidFill>
              </a:ln>
              <a:effectLst/>
            </c:spPr>
          </c:marker>
          <c:dPt>
            <c:idx val="3"/>
            <c:marker>
              <c:symbol val="diamond"/>
              <c:size val="8"/>
              <c:spPr>
                <a:solidFill>
                  <a:schemeClr val="accent5"/>
                </a:solidFill>
                <a:ln w="9525">
                  <a:solidFill>
                    <a:schemeClr val="accent5"/>
                  </a:solidFill>
                </a:ln>
                <a:effectLst/>
              </c:spPr>
            </c:marker>
            <c:bubble3D val="0"/>
            <c:extLst>
              <c:ext xmlns:c16="http://schemas.microsoft.com/office/drawing/2014/chart" uri="{C3380CC4-5D6E-409C-BE32-E72D297353CC}">
                <c16:uniqueId val="{00000003-CAE6-48FD-83E9-9BF6C4A01DC7}"/>
              </c:ext>
            </c:extLst>
          </c:dPt>
          <c:dPt>
            <c:idx val="4"/>
            <c:marker>
              <c:symbol val="diamond"/>
              <c:size val="8"/>
              <c:spPr>
                <a:solidFill>
                  <a:schemeClr val="accent5"/>
                </a:solidFill>
                <a:ln w="9525">
                  <a:solidFill>
                    <a:schemeClr val="accent5"/>
                  </a:solidFill>
                </a:ln>
                <a:effectLst/>
              </c:spPr>
            </c:marker>
            <c:bubble3D val="0"/>
            <c:extLst>
              <c:ext xmlns:c16="http://schemas.microsoft.com/office/drawing/2014/chart" uri="{C3380CC4-5D6E-409C-BE32-E72D297353CC}">
                <c16:uniqueId val="{00000004-CAE6-48FD-83E9-9BF6C4A01DC7}"/>
              </c:ext>
            </c:extLst>
          </c:dPt>
          <c:cat>
            <c:numRef>
              <c:f>Planilha1!$C$3:$G$3</c:f>
              <c:numCache>
                <c:formatCode>General</c:formatCode>
                <c:ptCount val="5"/>
                <c:pt idx="0">
                  <c:v>1950</c:v>
                </c:pt>
                <c:pt idx="1">
                  <c:v>2000</c:v>
                </c:pt>
                <c:pt idx="2">
                  <c:v>2015</c:v>
                </c:pt>
                <c:pt idx="3">
                  <c:v>2025</c:v>
                </c:pt>
                <c:pt idx="4">
                  <c:v>2050</c:v>
                </c:pt>
              </c:numCache>
            </c:numRef>
          </c:cat>
          <c:val>
            <c:numRef>
              <c:f>Planilha1!$C$5:$G$5</c:f>
              <c:numCache>
                <c:formatCode>General</c:formatCode>
                <c:ptCount val="5"/>
                <c:pt idx="0">
                  <c:v>680</c:v>
                </c:pt>
                <c:pt idx="1">
                  <c:v>950</c:v>
                </c:pt>
                <c:pt idx="2">
                  <c:v>1100</c:v>
                </c:pt>
                <c:pt idx="3">
                  <c:v>1200</c:v>
                </c:pt>
                <c:pt idx="4">
                  <c:v>1150</c:v>
                </c:pt>
              </c:numCache>
            </c:numRef>
          </c:val>
          <c:smooth val="0"/>
          <c:extLst>
            <c:ext xmlns:c16="http://schemas.microsoft.com/office/drawing/2014/chart" uri="{C3380CC4-5D6E-409C-BE32-E72D297353CC}">
              <c16:uniqueId val="{00000005-CAE6-48FD-83E9-9BF6C4A01DC7}"/>
            </c:ext>
          </c:extLst>
        </c:ser>
        <c:ser>
          <c:idx val="2"/>
          <c:order val="2"/>
          <c:tx>
            <c:strRef>
              <c:f>Planilha1!$B$6</c:f>
              <c:strCache>
                <c:ptCount val="1"/>
                <c:pt idx="0">
                  <c:v>G-77</c:v>
                </c:pt>
              </c:strCache>
            </c:strRef>
          </c:tx>
          <c:spPr>
            <a:ln w="28575" cap="rnd">
              <a:solidFill>
                <a:schemeClr val="accent4"/>
              </a:solidFill>
              <a:round/>
            </a:ln>
            <a:effectLst/>
          </c:spPr>
          <c:marker>
            <c:symbol val="circle"/>
            <c:size val="8"/>
            <c:spPr>
              <a:solidFill>
                <a:schemeClr val="accent4"/>
              </a:solidFill>
              <a:ln w="9525">
                <a:solidFill>
                  <a:schemeClr val="accent4"/>
                </a:solidFill>
              </a:ln>
              <a:effectLst/>
            </c:spPr>
          </c:marker>
          <c:dPt>
            <c:idx val="3"/>
            <c:marker>
              <c:symbol val="diamond"/>
              <c:size val="8"/>
              <c:spPr>
                <a:solidFill>
                  <a:schemeClr val="accent4"/>
                </a:solidFill>
                <a:ln w="9525">
                  <a:solidFill>
                    <a:schemeClr val="accent4"/>
                  </a:solidFill>
                </a:ln>
                <a:effectLst/>
              </c:spPr>
            </c:marker>
            <c:bubble3D val="0"/>
            <c:extLst>
              <c:ext xmlns:c16="http://schemas.microsoft.com/office/drawing/2014/chart" uri="{C3380CC4-5D6E-409C-BE32-E72D297353CC}">
                <c16:uniqueId val="{00000006-CAE6-48FD-83E9-9BF6C4A01DC7}"/>
              </c:ext>
            </c:extLst>
          </c:dPt>
          <c:dPt>
            <c:idx val="4"/>
            <c:marker>
              <c:symbol val="diamond"/>
              <c:size val="8"/>
              <c:spPr>
                <a:solidFill>
                  <a:schemeClr val="accent4"/>
                </a:solidFill>
                <a:ln w="9525">
                  <a:solidFill>
                    <a:schemeClr val="accent4"/>
                  </a:solidFill>
                </a:ln>
                <a:effectLst/>
              </c:spPr>
            </c:marker>
            <c:bubble3D val="0"/>
            <c:extLst>
              <c:ext xmlns:c16="http://schemas.microsoft.com/office/drawing/2014/chart" uri="{C3380CC4-5D6E-409C-BE32-E72D297353CC}">
                <c16:uniqueId val="{00000007-CAE6-48FD-83E9-9BF6C4A01DC7}"/>
              </c:ext>
            </c:extLst>
          </c:dPt>
          <c:cat>
            <c:numRef>
              <c:f>Planilha1!$C$3:$G$3</c:f>
              <c:numCache>
                <c:formatCode>General</c:formatCode>
                <c:ptCount val="5"/>
                <c:pt idx="0">
                  <c:v>1950</c:v>
                </c:pt>
                <c:pt idx="1">
                  <c:v>2000</c:v>
                </c:pt>
                <c:pt idx="2">
                  <c:v>2015</c:v>
                </c:pt>
                <c:pt idx="3">
                  <c:v>2025</c:v>
                </c:pt>
                <c:pt idx="4">
                  <c:v>2050</c:v>
                </c:pt>
              </c:numCache>
            </c:numRef>
          </c:cat>
          <c:val>
            <c:numRef>
              <c:f>Planilha1!$C$6:$G$6</c:f>
              <c:numCache>
                <c:formatCode>General</c:formatCode>
                <c:ptCount val="5"/>
                <c:pt idx="0">
                  <c:v>1820</c:v>
                </c:pt>
                <c:pt idx="1">
                  <c:v>5350</c:v>
                </c:pt>
                <c:pt idx="2">
                  <c:v>6100</c:v>
                </c:pt>
                <c:pt idx="3">
                  <c:v>6900</c:v>
                </c:pt>
                <c:pt idx="4">
                  <c:v>8350</c:v>
                </c:pt>
              </c:numCache>
            </c:numRef>
          </c:val>
          <c:smooth val="0"/>
          <c:extLst>
            <c:ext xmlns:c16="http://schemas.microsoft.com/office/drawing/2014/chart" uri="{C3380CC4-5D6E-409C-BE32-E72D297353CC}">
              <c16:uniqueId val="{00000008-CAE6-48FD-83E9-9BF6C4A01DC7}"/>
            </c:ext>
          </c:extLst>
        </c:ser>
        <c:dLbls>
          <c:showLegendKey val="0"/>
          <c:showVal val="0"/>
          <c:showCatName val="0"/>
          <c:showSerName val="0"/>
          <c:showPercent val="0"/>
          <c:showBubbleSize val="0"/>
        </c:dLbls>
        <c:marker val="1"/>
        <c:smooth val="0"/>
        <c:axId val="1247941904"/>
        <c:axId val="1229824976"/>
      </c:lineChart>
      <c:catAx>
        <c:axId val="1247941904"/>
        <c:scaling>
          <c:orientation val="minMax"/>
        </c:scaling>
        <c:delete val="0"/>
        <c:axPos val="b"/>
        <c:title>
          <c:tx>
            <c:rich>
              <a:bodyPr rot="0" spcFirstLastPara="1" vertOverflow="ellipsis" vert="horz" wrap="square" anchor="ctr" anchorCtr="1"/>
              <a:lstStyle/>
              <a:p>
                <a:pPr>
                  <a:defRPr lang="en-US" sz="1600" b="0" i="0" u="none" strike="noStrike" kern="1200" baseline="0" noProof="0">
                    <a:solidFill>
                      <a:schemeClr val="tx1">
                        <a:lumMod val="65000"/>
                        <a:lumOff val="35000"/>
                      </a:schemeClr>
                    </a:solidFill>
                    <a:latin typeface="+mn-lt"/>
                    <a:ea typeface="+mn-ea"/>
                    <a:cs typeface="+mn-cs"/>
                  </a:defRPr>
                </a:pPr>
                <a:r>
                  <a:rPr lang="pt-BR" sz="1600"/>
                  <a:t>Years</a:t>
                </a:r>
              </a:p>
            </c:rich>
          </c:tx>
          <c:layout/>
          <c:overlay val="0"/>
          <c:spPr>
            <a:noFill/>
            <a:ln>
              <a:noFill/>
            </a:ln>
            <a:effectLst/>
          </c:spPr>
          <c:txPr>
            <a:bodyPr rot="0" spcFirstLastPara="1" vertOverflow="ellipsis" vert="horz" wrap="square" anchor="ctr" anchorCtr="1"/>
            <a:lstStyle/>
            <a:p>
              <a:pPr>
                <a:defRPr lang="en-US" sz="1600" b="0" i="0" u="none" strike="noStrike" kern="1200" baseline="0" noProof="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400" b="0" i="0" u="none" strike="noStrike" kern="1200" baseline="0" noProof="0">
                <a:solidFill>
                  <a:schemeClr val="tx1">
                    <a:lumMod val="65000"/>
                    <a:lumOff val="35000"/>
                  </a:schemeClr>
                </a:solidFill>
                <a:latin typeface="+mn-lt"/>
                <a:ea typeface="+mn-ea"/>
                <a:cs typeface="+mn-cs"/>
              </a:defRPr>
            </a:pPr>
            <a:endParaRPr lang="en-US"/>
          </a:p>
        </c:txPr>
        <c:crossAx val="1229824976"/>
        <c:crosses val="autoZero"/>
        <c:auto val="1"/>
        <c:lblAlgn val="ctr"/>
        <c:lblOffset val="100"/>
        <c:noMultiLvlLbl val="0"/>
      </c:catAx>
      <c:valAx>
        <c:axId val="1229824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600" b="0" i="0" u="none" strike="noStrike" kern="1200" baseline="0" noProof="0">
                    <a:solidFill>
                      <a:schemeClr val="tx1">
                        <a:lumMod val="65000"/>
                        <a:lumOff val="35000"/>
                      </a:schemeClr>
                    </a:solidFill>
                    <a:latin typeface="+mn-lt"/>
                    <a:ea typeface="+mn-ea"/>
                    <a:cs typeface="+mn-cs"/>
                  </a:defRPr>
                </a:pPr>
                <a:r>
                  <a:rPr lang="en-US" sz="1600" noProof="0" dirty="0"/>
                  <a:t>Population (in millions)</a:t>
                </a:r>
              </a:p>
            </c:rich>
          </c:tx>
          <c:layout/>
          <c:overlay val="0"/>
          <c:spPr>
            <a:noFill/>
            <a:ln>
              <a:noFill/>
            </a:ln>
            <a:effectLst/>
          </c:spPr>
          <c:txPr>
            <a:bodyPr rot="-5400000" spcFirstLastPara="1" vertOverflow="ellipsis" vert="horz" wrap="square" anchor="ctr" anchorCtr="1"/>
            <a:lstStyle/>
            <a:p>
              <a:pPr>
                <a:defRPr lang="en-US" sz="1600" b="0" i="0" u="none" strike="noStrike" kern="1200" baseline="0" noProof="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400" b="0" i="0" u="none" strike="noStrike" kern="1200" baseline="0" noProof="0">
                <a:solidFill>
                  <a:schemeClr val="tx1">
                    <a:lumMod val="65000"/>
                    <a:lumOff val="35000"/>
                  </a:schemeClr>
                </a:solidFill>
                <a:latin typeface="+mn-lt"/>
                <a:ea typeface="+mn-ea"/>
                <a:cs typeface="+mn-cs"/>
              </a:defRPr>
            </a:pPr>
            <a:endParaRPr lang="en-US"/>
          </a:p>
        </c:txPr>
        <c:crossAx val="1247941904"/>
        <c:crosses val="autoZero"/>
        <c:crossBetween val="between"/>
      </c:valAx>
      <c:spPr>
        <a:noFill/>
        <a:ln>
          <a:noFill/>
        </a:ln>
        <a:effectLst/>
      </c:spPr>
    </c:plotArea>
    <c:legend>
      <c:legendPos val="b"/>
      <c:layout>
        <c:manualLayout>
          <c:xMode val="edge"/>
          <c:yMode val="edge"/>
          <c:x val="0.81942305396301796"/>
          <c:y val="0.35243000874890601"/>
          <c:w val="0.16027564410766701"/>
          <c:h val="0.24942184310294499"/>
        </c:manualLayout>
      </c:layout>
      <c:overlay val="0"/>
      <c:spPr>
        <a:noFill/>
        <a:ln>
          <a:noFill/>
        </a:ln>
        <a:effectLst/>
      </c:spPr>
      <c:txPr>
        <a:bodyPr rot="0" spcFirstLastPara="1" vertOverflow="ellipsis" vert="horz" wrap="square" anchor="ctr" anchorCtr="1"/>
        <a:lstStyle/>
        <a:p>
          <a:pPr>
            <a:defRPr lang="en-US" sz="1400" b="0" i="0" u="none" strike="noStrike" kern="1200" baseline="0" noProof="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n-US" noProof="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0698D7-A83F-8245-827A-A04DC8F98C31}"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2D0A24-9AFF-1B4C-9247-1A8035552AEA}" type="slidenum">
              <a:rPr lang="en-US" smtClean="0"/>
              <a:t>‹#›</a:t>
            </a:fld>
            <a:endParaRPr lang="en-US"/>
          </a:p>
        </p:txBody>
      </p:sp>
    </p:spTree>
    <p:extLst>
      <p:ext uri="{BB962C8B-B14F-4D97-AF65-F5344CB8AC3E}">
        <p14:creationId xmlns:p14="http://schemas.microsoft.com/office/powerpoint/2010/main" val="355804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2D0A24-9AFF-1B4C-9247-1A8035552AEA}" type="slidenum">
              <a:rPr lang="en-US" smtClean="0"/>
              <a:t>1</a:t>
            </a:fld>
            <a:endParaRPr lang="en-US"/>
          </a:p>
        </p:txBody>
      </p:sp>
    </p:spTree>
    <p:extLst>
      <p:ext uri="{BB962C8B-B14F-4D97-AF65-F5344CB8AC3E}">
        <p14:creationId xmlns:p14="http://schemas.microsoft.com/office/powerpoint/2010/main" val="743016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should have an access to clean water. What if to get purified</a:t>
            </a:r>
            <a:r>
              <a:rPr lang="en-US" baseline="0" dirty="0"/>
              <a:t> water, acutely lethal substances like chlorine are used?</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10</a:t>
            </a:fld>
            <a:endParaRPr lang="en-US"/>
          </a:p>
        </p:txBody>
      </p:sp>
    </p:spTree>
    <p:extLst>
      <p:ext uri="{BB962C8B-B14F-4D97-AF65-F5344CB8AC3E}">
        <p14:creationId xmlns:p14="http://schemas.microsoft.com/office/powerpoint/2010/main" val="406660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a:t>
            </a:r>
            <a:r>
              <a:rPr lang="en-US" baseline="0" dirty="0"/>
              <a:t> which does not rely on petroleum but rather on solar can be a good thing. But what if the solar panel technology relies on rare earth and precious metals?</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11</a:t>
            </a:fld>
            <a:endParaRPr lang="en-US"/>
          </a:p>
        </p:txBody>
      </p:sp>
    </p:spTree>
    <p:extLst>
      <p:ext uri="{BB962C8B-B14F-4D97-AF65-F5344CB8AC3E}">
        <p14:creationId xmlns:p14="http://schemas.microsoft.com/office/powerpoint/2010/main" val="2107358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other environmental challenges we as society have to think about when considering chemicals.</a:t>
            </a:r>
          </a:p>
        </p:txBody>
      </p:sp>
      <p:sp>
        <p:nvSpPr>
          <p:cNvPr id="4" name="Slide Number Placeholder 3"/>
          <p:cNvSpPr>
            <a:spLocks noGrp="1"/>
          </p:cNvSpPr>
          <p:nvPr>
            <p:ph type="sldNum" sz="quarter" idx="10"/>
          </p:nvPr>
        </p:nvSpPr>
        <p:spPr/>
        <p:txBody>
          <a:bodyPr/>
          <a:lstStyle/>
          <a:p>
            <a:fld id="{9F2D0A24-9AFF-1B4C-9247-1A8035552AEA}" type="slidenum">
              <a:rPr lang="en-US" smtClean="0"/>
              <a:t>12</a:t>
            </a:fld>
            <a:endParaRPr lang="en-US"/>
          </a:p>
        </p:txBody>
      </p:sp>
    </p:spTree>
    <p:extLst>
      <p:ext uri="{BB962C8B-B14F-4D97-AF65-F5344CB8AC3E}">
        <p14:creationId xmlns:p14="http://schemas.microsoft.com/office/powerpoint/2010/main" val="201392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7"/>
          <p:cNvSpPr>
            <a:spLocks noGrp="1" noChangeArrowheads="1"/>
          </p:cNvSpPr>
          <p:nvPr>
            <p:ph type="sldNum" sz="quarter" idx="5"/>
          </p:nvPr>
        </p:nvSpPr>
        <p:spPr>
          <a:noFill/>
        </p:spPr>
        <p:txBody>
          <a:bodyPr/>
          <a:lstStyle/>
          <a:p>
            <a:fld id="{E5845C96-19CB-3345-BD12-527803D83E52}" type="slidenum">
              <a:rPr lang="en-US"/>
              <a:pPr/>
              <a:t>13</a:t>
            </a:fld>
            <a:endParaRPr lang="en-US"/>
          </a:p>
        </p:txBody>
      </p:sp>
      <p:sp>
        <p:nvSpPr>
          <p:cNvPr id="152578" name="Rectangle 2"/>
          <p:cNvSpPr>
            <a:spLocks noGrp="1" noRot="1" noChangeAspect="1" noChangeArrowheads="1" noTextEdit="1"/>
          </p:cNvSpPr>
          <p:nvPr>
            <p:ph type="sldImg"/>
          </p:nvPr>
        </p:nvSpPr>
        <p:spPr>
          <a:xfrm>
            <a:off x="1143000" y="685800"/>
            <a:ext cx="4572000" cy="3429000"/>
          </a:xfrm>
          <a:ln/>
        </p:spPr>
      </p:sp>
      <p:sp>
        <p:nvSpPr>
          <p:cNvPr id="152579"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The population</a:t>
            </a:r>
            <a:r>
              <a:rPr lang="en-US" baseline="0" dirty="0">
                <a:latin typeface="Arial" pitchFamily="-106" charset="0"/>
                <a:ea typeface="ＭＳ Ｐゴシック" pitchFamily="-106" charset="-128"/>
                <a:cs typeface="ＭＳ Ｐゴシック" pitchFamily="-106" charset="-128"/>
              </a:rPr>
              <a:t> growth happens mostly in developing countries (G77). By 2050, we will most likely reach 9.5 billion.</a:t>
            </a:r>
          </a:p>
          <a:p>
            <a:pPr eaLnBrk="1" hangingPunct="1"/>
            <a:r>
              <a:rPr lang="en-US" baseline="0" dirty="0">
                <a:latin typeface="Arial" pitchFamily="-106" charset="0"/>
                <a:ea typeface="ＭＳ Ｐゴシック" pitchFamily="-106" charset="-128"/>
                <a:cs typeface="ＭＳ Ｐゴシック" pitchFamily="-106" charset="-128"/>
              </a:rPr>
              <a:t>These countries need biggest support and attention. </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618651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7"/>
          <p:cNvSpPr>
            <a:spLocks noGrp="1" noChangeArrowheads="1"/>
          </p:cNvSpPr>
          <p:nvPr>
            <p:ph type="sldNum" sz="quarter" idx="5"/>
          </p:nvPr>
        </p:nvSpPr>
        <p:spPr>
          <a:noFill/>
        </p:spPr>
        <p:txBody>
          <a:bodyPr/>
          <a:lstStyle/>
          <a:p>
            <a:fld id="{95CE73EF-1373-FB42-A490-C88520791CC4}" type="slidenum">
              <a:rPr lang="en-US"/>
              <a:pPr/>
              <a:t>14</a:t>
            </a:fld>
            <a:endParaRPr lang="en-US"/>
          </a:p>
        </p:txBody>
      </p:sp>
      <p:sp>
        <p:nvSpPr>
          <p:cNvPr id="154626" name="Rectangle 2"/>
          <p:cNvSpPr>
            <a:spLocks noGrp="1" noRot="1" noChangeAspect="1" noChangeArrowheads="1" noTextEdit="1"/>
          </p:cNvSpPr>
          <p:nvPr>
            <p:ph type="sldImg"/>
          </p:nvPr>
        </p:nvSpPr>
        <p:spPr>
          <a:xfrm>
            <a:off x="1143000" y="685800"/>
            <a:ext cx="4572000" cy="3429000"/>
          </a:xfrm>
          <a:ln/>
        </p:spPr>
      </p:sp>
      <p:sp>
        <p:nvSpPr>
          <p:cNvPr id="154627"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To maintain the quality of life</a:t>
            </a:r>
            <a:r>
              <a:rPr lang="en-US" baseline="0" dirty="0">
                <a:latin typeface="Arial" pitchFamily="-106" charset="0"/>
                <a:ea typeface="ＭＳ Ｐゴシック" pitchFamily="-106" charset="-128"/>
                <a:cs typeface="ＭＳ Ｐゴシック" pitchFamily="-106" charset="-128"/>
              </a:rPr>
              <a:t> with the increased population, big changes need to happen. </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132172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7"/>
          <p:cNvSpPr>
            <a:spLocks noGrp="1" noChangeArrowheads="1"/>
          </p:cNvSpPr>
          <p:nvPr>
            <p:ph type="sldNum" sz="quarter" idx="5"/>
          </p:nvPr>
        </p:nvSpPr>
        <p:spPr>
          <a:noFill/>
        </p:spPr>
        <p:txBody>
          <a:bodyPr/>
          <a:lstStyle/>
          <a:p>
            <a:fld id="{5EC4254C-CD47-8040-B3F3-97CB606ABFB9}" type="slidenum">
              <a:rPr lang="en-US"/>
              <a:pPr/>
              <a:t>15</a:t>
            </a:fld>
            <a:endParaRPr lang="en-US"/>
          </a:p>
        </p:txBody>
      </p:sp>
      <p:sp>
        <p:nvSpPr>
          <p:cNvPr id="156674" name="Rectangle 2"/>
          <p:cNvSpPr>
            <a:spLocks noChangeArrowheads="1"/>
          </p:cNvSpPr>
          <p:nvPr/>
        </p:nvSpPr>
        <p:spPr bwMode="auto">
          <a:xfrm>
            <a:off x="3884613" y="0"/>
            <a:ext cx="2973387" cy="455613"/>
          </a:xfrm>
          <a:prstGeom prst="rect">
            <a:avLst/>
          </a:prstGeom>
          <a:noFill/>
          <a:ln w="12700">
            <a:noFill/>
            <a:miter lim="800000"/>
            <a:headEnd/>
            <a:tailEnd/>
          </a:ln>
        </p:spPr>
        <p:txBody>
          <a:bodyPr>
            <a:prstTxWarp prst="textNoShape">
              <a:avLst/>
            </a:prstTxWarp>
          </a:bodyPr>
          <a:lstStyle/>
          <a:p>
            <a:endParaRPr lang="en-US"/>
          </a:p>
        </p:txBody>
      </p:sp>
      <p:sp>
        <p:nvSpPr>
          <p:cNvPr id="156675" name="Rectangle 3"/>
          <p:cNvSpPr>
            <a:spLocks noChangeArrowheads="1"/>
          </p:cNvSpPr>
          <p:nvPr/>
        </p:nvSpPr>
        <p:spPr bwMode="auto">
          <a:xfrm>
            <a:off x="3884613" y="8685213"/>
            <a:ext cx="2973387" cy="458787"/>
          </a:xfrm>
          <a:prstGeom prst="rect">
            <a:avLst/>
          </a:prstGeom>
          <a:noFill/>
          <a:ln w="12700">
            <a:noFill/>
            <a:miter lim="800000"/>
            <a:headEnd/>
            <a:tailEnd/>
          </a:ln>
        </p:spPr>
        <p:txBody>
          <a:bodyPr lIns="19048" tIns="0" rIns="19048" bIns="0" anchor="b">
            <a:prstTxWarp prst="textNoShape">
              <a:avLst/>
            </a:prstTxWarp>
          </a:bodyPr>
          <a:lstStyle/>
          <a:p>
            <a:pPr algn="r" defTabSz="949325"/>
            <a:r>
              <a:rPr lang="en-US" sz="1000" i="1">
                <a:solidFill>
                  <a:schemeClr val="tx1"/>
                </a:solidFill>
                <a:latin typeface="Times New Roman" pitchFamily="-106" charset="0"/>
              </a:rPr>
              <a:t>9</a:t>
            </a:r>
          </a:p>
        </p:txBody>
      </p:sp>
      <p:sp>
        <p:nvSpPr>
          <p:cNvPr id="156676" name="Rectangle 4"/>
          <p:cNvSpPr>
            <a:spLocks noChangeArrowheads="1"/>
          </p:cNvSpPr>
          <p:nvPr/>
        </p:nvSpPr>
        <p:spPr bwMode="auto">
          <a:xfrm>
            <a:off x="0" y="8685213"/>
            <a:ext cx="2971800" cy="458787"/>
          </a:xfrm>
          <a:prstGeom prst="rect">
            <a:avLst/>
          </a:prstGeom>
          <a:noFill/>
          <a:ln w="12700">
            <a:noFill/>
            <a:miter lim="800000"/>
            <a:headEnd/>
            <a:tailEnd/>
          </a:ln>
        </p:spPr>
        <p:txBody>
          <a:bodyPr>
            <a:prstTxWarp prst="textNoShape">
              <a:avLst/>
            </a:prstTxWarp>
          </a:bodyPr>
          <a:lstStyle/>
          <a:p>
            <a:endParaRPr lang="en-US"/>
          </a:p>
        </p:txBody>
      </p:sp>
      <p:sp>
        <p:nvSpPr>
          <p:cNvPr id="156677" name="Rectangle 5"/>
          <p:cNvSpPr>
            <a:spLocks noChangeArrowheads="1"/>
          </p:cNvSpPr>
          <p:nvPr/>
        </p:nvSpPr>
        <p:spPr bwMode="auto">
          <a:xfrm>
            <a:off x="0" y="0"/>
            <a:ext cx="2971800" cy="455613"/>
          </a:xfrm>
          <a:prstGeom prst="rect">
            <a:avLst/>
          </a:prstGeom>
          <a:noFill/>
          <a:ln w="12700">
            <a:noFill/>
            <a:miter lim="800000"/>
            <a:headEnd/>
            <a:tailEnd/>
          </a:ln>
        </p:spPr>
        <p:txBody>
          <a:bodyPr>
            <a:prstTxWarp prst="textNoShape">
              <a:avLst/>
            </a:prstTxWarp>
          </a:bodyPr>
          <a:lstStyle/>
          <a:p>
            <a:endParaRPr lang="en-US"/>
          </a:p>
        </p:txBody>
      </p:sp>
      <p:sp>
        <p:nvSpPr>
          <p:cNvPr id="156678" name="Rectangle 6"/>
          <p:cNvSpPr>
            <a:spLocks noGrp="1" noRot="1" noChangeAspect="1" noChangeArrowheads="1" noTextEdit="1"/>
          </p:cNvSpPr>
          <p:nvPr>
            <p:ph type="sldImg"/>
          </p:nvPr>
        </p:nvSpPr>
        <p:spPr>
          <a:xfrm>
            <a:off x="1144588" y="685800"/>
            <a:ext cx="4572000" cy="3429000"/>
          </a:xfrm>
          <a:ln w="12700" cap="flat">
            <a:solidFill>
              <a:schemeClr val="tx1"/>
            </a:solidFill>
          </a:ln>
        </p:spPr>
      </p:sp>
      <p:sp>
        <p:nvSpPr>
          <p:cNvPr id="156679" name="Rectangle 7"/>
          <p:cNvSpPr>
            <a:spLocks noGrp="1" noChangeArrowheads="1"/>
          </p:cNvSpPr>
          <p:nvPr>
            <p:ph type="body" idx="1"/>
          </p:nvPr>
        </p:nvSpPr>
        <p:spPr>
          <a:xfrm>
            <a:off x="914400" y="4341813"/>
            <a:ext cx="5027613" cy="4114800"/>
          </a:xfrm>
          <a:noFill/>
          <a:ln/>
        </p:spPr>
        <p:txBody>
          <a:bodyPr lIns="93654" tIns="47621" rIns="93654" bIns="47621"/>
          <a:lstStyle/>
          <a:p>
            <a:pPr eaLnBrk="1" hangingPunct="1"/>
            <a:r>
              <a:rPr lang="en-US" dirty="0">
                <a:latin typeface="Arial" pitchFamily="-106" charset="0"/>
                <a:ea typeface="ＭＳ Ｐゴシック" pitchFamily="-106" charset="-128"/>
                <a:cs typeface="ＭＳ Ｐゴシック" pitchFamily="-106" charset="-128"/>
              </a:rPr>
              <a:t>As of</a:t>
            </a:r>
            <a:r>
              <a:rPr lang="en-US" baseline="0" dirty="0">
                <a:latin typeface="Arial" pitchFamily="-106" charset="0"/>
                <a:ea typeface="ＭＳ Ｐゴシック" pitchFamily="-106" charset="-128"/>
                <a:cs typeface="ＭＳ Ｐゴシック" pitchFamily="-106" charset="-128"/>
              </a:rPr>
              <a:t> now, we as population live very unsustainably. To maintain our current life, we will need more and more resources, which with increasing population is not possible. The graph shows the relationship between the state of technological development of the society and environmental impact. Currently we are using maximum resources and not considering the future.</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402908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a:spLocks noGrp="1" noChangeArrowheads="1"/>
          </p:cNvSpPr>
          <p:nvPr>
            <p:ph type="sldNum" sz="quarter" idx="5"/>
          </p:nvPr>
        </p:nvSpPr>
        <p:spPr>
          <a:noFill/>
        </p:spPr>
        <p:txBody>
          <a:bodyPr/>
          <a:lstStyle/>
          <a:p>
            <a:fld id="{EEB231EF-989C-A044-9DBE-642ED30F852C}" type="slidenum">
              <a:rPr lang="en-US"/>
              <a:pPr/>
              <a:t>16</a:t>
            </a:fld>
            <a:endParaRPr lang="en-US"/>
          </a:p>
        </p:txBody>
      </p:sp>
      <p:sp>
        <p:nvSpPr>
          <p:cNvPr id="158722" name="Rectangle 2"/>
          <p:cNvSpPr>
            <a:spLocks noGrp="1" noRot="1" noChangeAspect="1" noChangeArrowheads="1" noTextEdit="1"/>
          </p:cNvSpPr>
          <p:nvPr>
            <p:ph type="sldImg"/>
          </p:nvPr>
        </p:nvSpPr>
        <p:spPr>
          <a:xfrm>
            <a:off x="1143000" y="685800"/>
            <a:ext cx="4572000" cy="3429000"/>
          </a:xfrm>
          <a:ln/>
        </p:spPr>
      </p:sp>
      <p:sp>
        <p:nvSpPr>
          <p:cNvPr id="158723"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041636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7"/>
          <p:cNvSpPr>
            <a:spLocks noGrp="1" noChangeArrowheads="1"/>
          </p:cNvSpPr>
          <p:nvPr>
            <p:ph type="sldNum" sz="quarter" idx="5"/>
          </p:nvPr>
        </p:nvSpPr>
        <p:spPr>
          <a:noFill/>
        </p:spPr>
        <p:txBody>
          <a:bodyPr/>
          <a:lstStyle/>
          <a:p>
            <a:fld id="{84CAA493-C91B-A141-81F1-8D4608518955}" type="slidenum">
              <a:rPr lang="en-US"/>
              <a:pPr/>
              <a:t>17</a:t>
            </a:fld>
            <a:endParaRPr lang="en-US"/>
          </a:p>
        </p:txBody>
      </p:sp>
      <p:sp>
        <p:nvSpPr>
          <p:cNvPr id="160770" name="Rectangle 2"/>
          <p:cNvSpPr>
            <a:spLocks noGrp="1" noRot="1" noChangeAspect="1" noChangeArrowheads="1" noTextEdit="1"/>
          </p:cNvSpPr>
          <p:nvPr>
            <p:ph type="sldImg"/>
          </p:nvPr>
        </p:nvSpPr>
        <p:spPr>
          <a:xfrm>
            <a:off x="1143000" y="685800"/>
            <a:ext cx="4572000" cy="3429000"/>
          </a:xfrm>
          <a:ln/>
        </p:spPr>
      </p:sp>
      <p:sp>
        <p:nvSpPr>
          <p:cNvPr id="160771"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Advances</a:t>
            </a:r>
            <a:r>
              <a:rPr lang="en-US" baseline="0" dirty="0">
                <a:latin typeface="Arial" pitchFamily="-106" charset="0"/>
                <a:ea typeface="ＭＳ Ｐゴシック" pitchFamily="-106" charset="-128"/>
                <a:cs typeface="ＭＳ Ｐゴシック" pitchFamily="-106" charset="-128"/>
              </a:rPr>
              <a:t> in technology (and green chemistry) allow to reduce the resource use and maintain the quality of life even with increasing population.</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822285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p:spPr>
        <p:txBody>
          <a:bodyPr/>
          <a:lstStyle/>
          <a:p>
            <a:fld id="{114DA641-DC97-1745-B81D-D2C3E51612F0}" type="slidenum">
              <a:rPr lang="en-US"/>
              <a:pPr/>
              <a:t>18</a:t>
            </a:fld>
            <a:endParaRPr lang="en-US"/>
          </a:p>
        </p:txBody>
      </p:sp>
      <p:sp>
        <p:nvSpPr>
          <p:cNvPr id="162818" name="Rectangle 2"/>
          <p:cNvSpPr>
            <a:spLocks noGrp="1" noRot="1" noChangeAspect="1" noChangeArrowheads="1" noTextEdit="1"/>
          </p:cNvSpPr>
          <p:nvPr>
            <p:ph type="sldImg"/>
          </p:nvPr>
        </p:nvSpPr>
        <p:spPr>
          <a:xfrm>
            <a:off x="1143000" y="685800"/>
            <a:ext cx="4572000" cy="3429000"/>
          </a:xfrm>
          <a:ln/>
        </p:spPr>
      </p:sp>
      <p:sp>
        <p:nvSpPr>
          <p:cNvPr id="162819"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A famous quote</a:t>
            </a:r>
            <a:r>
              <a:rPr lang="en-US" baseline="0" dirty="0">
                <a:latin typeface="Arial" pitchFamily="-106" charset="0"/>
                <a:ea typeface="ＭＳ Ｐゴシック" pitchFamily="-106" charset="-128"/>
                <a:cs typeface="ＭＳ Ｐゴシック" pitchFamily="-106" charset="-128"/>
              </a:rPr>
              <a:t> by JFK.</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596557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08993B50-628B-2540-8A37-0E7B0902D9B9}" type="slidenum">
              <a:rPr lang="en-US"/>
              <a:pPr/>
              <a:t>19</a:t>
            </a:fld>
            <a:endParaRPr lang="en-US"/>
          </a:p>
        </p:txBody>
      </p:sp>
      <p:sp>
        <p:nvSpPr>
          <p:cNvPr id="164866" name="Rectangle 2"/>
          <p:cNvSpPr>
            <a:spLocks noGrp="1" noRot="1" noChangeAspect="1" noChangeArrowheads="1" noTextEdit="1"/>
          </p:cNvSpPr>
          <p:nvPr>
            <p:ph type="sldImg"/>
          </p:nvPr>
        </p:nvSpPr>
        <p:spPr>
          <a:xfrm>
            <a:off x="1143000" y="685800"/>
            <a:ext cx="4572000" cy="3429000"/>
          </a:xfrm>
          <a:ln/>
        </p:spPr>
      </p:sp>
      <p:sp>
        <p:nvSpPr>
          <p:cNvPr id="16486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667533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Engage the public from the beginning – ask them to name everything that</a:t>
            </a:r>
            <a:r>
              <a:rPr lang="en-US" baseline="0" dirty="0"/>
              <a:t> is/is not a chemical.</a:t>
            </a:r>
          </a:p>
          <a:p>
            <a:endParaRPr lang="en-US" baseline="0" dirty="0"/>
          </a:p>
          <a:p>
            <a:r>
              <a:rPr lang="en-US" baseline="0" dirty="0"/>
              <a:t>Answers may vary. Bottom line of this exercise is that everything is a chemical or has been touched by a chemical.</a:t>
            </a:r>
          </a:p>
          <a:p>
            <a:endParaRPr lang="en-US" baseline="0" dirty="0"/>
          </a:p>
          <a:p>
            <a:r>
              <a:rPr lang="en-US" dirty="0"/>
              <a:t>Make a transition to different</a:t>
            </a:r>
            <a:r>
              <a:rPr lang="en-US" baseline="0" dirty="0"/>
              <a:t> areas.</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2</a:t>
            </a:fld>
            <a:endParaRPr lang="en-US"/>
          </a:p>
        </p:txBody>
      </p:sp>
    </p:spTree>
    <p:extLst>
      <p:ext uri="{BB962C8B-B14F-4D97-AF65-F5344CB8AC3E}">
        <p14:creationId xmlns:p14="http://schemas.microsoft.com/office/powerpoint/2010/main" val="1415388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a:spLocks noGrp="1" noChangeArrowheads="1"/>
          </p:cNvSpPr>
          <p:nvPr>
            <p:ph type="sldNum" sz="quarter" idx="5"/>
          </p:nvPr>
        </p:nvSpPr>
        <p:spPr>
          <a:noFill/>
        </p:spPr>
        <p:txBody>
          <a:bodyPr/>
          <a:lstStyle/>
          <a:p>
            <a:fld id="{4DB39E9A-3C66-964F-8FF7-849895134553}" type="slidenum">
              <a:rPr lang="en-US"/>
              <a:pPr/>
              <a:t>20</a:t>
            </a:fld>
            <a:endParaRPr lang="en-US"/>
          </a:p>
        </p:txBody>
      </p:sp>
      <p:sp>
        <p:nvSpPr>
          <p:cNvPr id="166914" name="Rectangle 2"/>
          <p:cNvSpPr>
            <a:spLocks noGrp="1" noRot="1" noChangeAspect="1" noChangeArrowheads="1" noTextEdit="1"/>
          </p:cNvSpPr>
          <p:nvPr>
            <p:ph type="sldImg"/>
          </p:nvPr>
        </p:nvSpPr>
        <p:spPr>
          <a:xfrm>
            <a:off x="1143000" y="685800"/>
            <a:ext cx="4572000" cy="3429000"/>
          </a:xfrm>
          <a:ln/>
        </p:spPr>
      </p:sp>
      <p:sp>
        <p:nvSpPr>
          <p:cNvPr id="166915"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677246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7"/>
          <p:cNvSpPr>
            <a:spLocks noGrp="1" noChangeArrowheads="1"/>
          </p:cNvSpPr>
          <p:nvPr>
            <p:ph type="sldNum" sz="quarter" idx="5"/>
          </p:nvPr>
        </p:nvSpPr>
        <p:spPr>
          <a:noFill/>
        </p:spPr>
        <p:txBody>
          <a:bodyPr/>
          <a:lstStyle/>
          <a:p>
            <a:fld id="{96A390C5-957E-3942-8AC3-4617ABC1656A}" type="slidenum">
              <a:rPr lang="en-US"/>
              <a:pPr/>
              <a:t>21</a:t>
            </a:fld>
            <a:endParaRPr lang="en-US"/>
          </a:p>
        </p:txBody>
      </p:sp>
      <p:sp>
        <p:nvSpPr>
          <p:cNvPr id="168962" name="Rectangle 2"/>
          <p:cNvSpPr>
            <a:spLocks noGrp="1" noRot="1" noChangeAspect="1" noChangeArrowheads="1" noTextEdit="1"/>
          </p:cNvSpPr>
          <p:nvPr>
            <p:ph type="sldImg"/>
          </p:nvPr>
        </p:nvSpPr>
        <p:spPr>
          <a:xfrm>
            <a:off x="1143000" y="685800"/>
            <a:ext cx="4572000" cy="3429000"/>
          </a:xfrm>
          <a:ln/>
        </p:spPr>
      </p:sp>
      <p:sp>
        <p:nvSpPr>
          <p:cNvPr id="168963"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Energy consumption of growing due to our lifestyle</a:t>
            </a:r>
            <a:r>
              <a:rPr lang="en-US" baseline="0" dirty="0">
                <a:latin typeface="Arial" pitchFamily="-106" charset="0"/>
                <a:ea typeface="ＭＳ Ｐゴシック" pitchFamily="-106" charset="-128"/>
                <a:cs typeface="ＭＳ Ｐゴシック" pitchFamily="-106" charset="-128"/>
              </a:rPr>
              <a:t> and the new technological demands.</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122063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7"/>
          <p:cNvSpPr>
            <a:spLocks noGrp="1" noChangeArrowheads="1"/>
          </p:cNvSpPr>
          <p:nvPr>
            <p:ph type="sldNum" sz="quarter" idx="5"/>
          </p:nvPr>
        </p:nvSpPr>
        <p:spPr>
          <a:noFill/>
        </p:spPr>
        <p:txBody>
          <a:bodyPr/>
          <a:lstStyle/>
          <a:p>
            <a:fld id="{EC5BECB6-943D-BF4B-AE84-F12A4B3A20FA}" type="slidenum">
              <a:rPr lang="en-US"/>
              <a:pPr/>
              <a:t>22</a:t>
            </a:fld>
            <a:endParaRPr lang="en-US"/>
          </a:p>
        </p:txBody>
      </p:sp>
      <p:sp>
        <p:nvSpPr>
          <p:cNvPr id="171010" name="Rectangle 2"/>
          <p:cNvSpPr>
            <a:spLocks noGrp="1" noRot="1" noChangeAspect="1" noChangeArrowheads="1" noTextEdit="1"/>
          </p:cNvSpPr>
          <p:nvPr>
            <p:ph type="sldImg"/>
          </p:nvPr>
        </p:nvSpPr>
        <p:spPr>
          <a:xfrm>
            <a:off x="1143000" y="685800"/>
            <a:ext cx="4572000" cy="3429000"/>
          </a:xfrm>
          <a:ln/>
        </p:spPr>
      </p:sp>
      <p:sp>
        <p:nvSpPr>
          <p:cNvPr id="171011"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Oil and coal are still dominant sources of energy. Renewable materials are present but</a:t>
            </a:r>
            <a:r>
              <a:rPr lang="en-US" baseline="0" dirty="0">
                <a:latin typeface="Arial" pitchFamily="-106" charset="0"/>
                <a:ea typeface="ＭＳ Ｐゴシック" pitchFamily="-106" charset="-128"/>
                <a:cs typeface="ＭＳ Ｐゴシック" pitchFamily="-106" charset="-128"/>
              </a:rPr>
              <a:t> in minority.</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740989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7"/>
          <p:cNvSpPr>
            <a:spLocks noGrp="1" noChangeArrowheads="1"/>
          </p:cNvSpPr>
          <p:nvPr>
            <p:ph type="sldNum" sz="quarter" idx="5"/>
          </p:nvPr>
        </p:nvSpPr>
        <p:spPr>
          <a:noFill/>
        </p:spPr>
        <p:txBody>
          <a:bodyPr/>
          <a:lstStyle/>
          <a:p>
            <a:fld id="{CFFE109E-78E2-C74F-9879-789E38D177B6}" type="slidenum">
              <a:rPr lang="en-US"/>
              <a:pPr/>
              <a:t>23</a:t>
            </a:fld>
            <a:endParaRPr lang="en-US"/>
          </a:p>
        </p:txBody>
      </p:sp>
      <p:sp>
        <p:nvSpPr>
          <p:cNvPr id="173058" name="Rectangle 2"/>
          <p:cNvSpPr>
            <a:spLocks noGrp="1" noRot="1" noChangeAspect="1" noChangeArrowheads="1" noTextEdit="1"/>
          </p:cNvSpPr>
          <p:nvPr>
            <p:ph type="sldImg"/>
          </p:nvPr>
        </p:nvSpPr>
        <p:spPr>
          <a:xfrm>
            <a:off x="1143000" y="685800"/>
            <a:ext cx="4572000" cy="3429000"/>
          </a:xfrm>
          <a:ln/>
        </p:spPr>
      </p:sp>
      <p:sp>
        <p:nvSpPr>
          <p:cNvPr id="173059"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305023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08993B50-628B-2540-8A37-0E7B0902D9B9}" type="slidenum">
              <a:rPr lang="en-US"/>
              <a:pPr/>
              <a:t>24</a:t>
            </a:fld>
            <a:endParaRPr lang="en-US"/>
          </a:p>
        </p:txBody>
      </p:sp>
      <p:sp>
        <p:nvSpPr>
          <p:cNvPr id="164866" name="Rectangle 2"/>
          <p:cNvSpPr>
            <a:spLocks noGrp="1" noRot="1" noChangeAspect="1" noChangeArrowheads="1" noTextEdit="1"/>
          </p:cNvSpPr>
          <p:nvPr>
            <p:ph type="sldImg"/>
          </p:nvPr>
        </p:nvSpPr>
        <p:spPr>
          <a:xfrm>
            <a:off x="1143000" y="685800"/>
            <a:ext cx="4572000" cy="3429000"/>
          </a:xfrm>
          <a:ln/>
        </p:spPr>
      </p:sp>
      <p:sp>
        <p:nvSpPr>
          <p:cNvPr id="16486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023020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7"/>
          <p:cNvSpPr>
            <a:spLocks noGrp="1" noChangeArrowheads="1"/>
          </p:cNvSpPr>
          <p:nvPr>
            <p:ph type="sldNum" sz="quarter" idx="5"/>
          </p:nvPr>
        </p:nvSpPr>
        <p:spPr>
          <a:noFill/>
        </p:spPr>
        <p:txBody>
          <a:bodyPr/>
          <a:lstStyle/>
          <a:p>
            <a:fld id="{05C1E0CB-0604-BD42-95E6-E51C4C4A4FB9}" type="slidenum">
              <a:rPr lang="en-US"/>
              <a:pPr/>
              <a:t>25</a:t>
            </a:fld>
            <a:endParaRPr lang="en-US"/>
          </a:p>
        </p:txBody>
      </p:sp>
      <p:sp>
        <p:nvSpPr>
          <p:cNvPr id="175106" name="Rectangle 2"/>
          <p:cNvSpPr>
            <a:spLocks noGrp="1" noRot="1" noChangeAspect="1" noChangeArrowheads="1" noTextEdit="1"/>
          </p:cNvSpPr>
          <p:nvPr>
            <p:ph type="sldImg"/>
          </p:nvPr>
        </p:nvSpPr>
        <p:spPr>
          <a:xfrm>
            <a:off x="1143000" y="685800"/>
            <a:ext cx="4572000" cy="3429000"/>
          </a:xfrm>
          <a:ln/>
        </p:spPr>
      </p:sp>
      <p:sp>
        <p:nvSpPr>
          <p:cNvPr id="17510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454582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7"/>
          <p:cNvSpPr>
            <a:spLocks noGrp="1" noChangeArrowheads="1"/>
          </p:cNvSpPr>
          <p:nvPr>
            <p:ph type="sldNum" sz="quarter" idx="5"/>
          </p:nvPr>
        </p:nvSpPr>
        <p:spPr>
          <a:noFill/>
        </p:spPr>
        <p:txBody>
          <a:bodyPr/>
          <a:lstStyle/>
          <a:p>
            <a:fld id="{22B04CDA-5E9F-6349-9EA6-51E6A705F5B3}" type="slidenum">
              <a:rPr lang="en-US"/>
              <a:pPr/>
              <a:t>26</a:t>
            </a:fld>
            <a:endParaRPr lang="en-US"/>
          </a:p>
        </p:txBody>
      </p:sp>
      <p:sp>
        <p:nvSpPr>
          <p:cNvPr id="177154" name="Rectangle 2"/>
          <p:cNvSpPr>
            <a:spLocks noChangeArrowheads="1"/>
          </p:cNvSpPr>
          <p:nvPr/>
        </p:nvSpPr>
        <p:spPr bwMode="auto">
          <a:xfrm>
            <a:off x="3884613" y="0"/>
            <a:ext cx="2973387" cy="455613"/>
          </a:xfrm>
          <a:prstGeom prst="rect">
            <a:avLst/>
          </a:prstGeom>
          <a:noFill/>
          <a:ln w="12700">
            <a:noFill/>
            <a:miter lim="800000"/>
            <a:headEnd/>
            <a:tailEnd/>
          </a:ln>
        </p:spPr>
        <p:txBody>
          <a:bodyPr>
            <a:prstTxWarp prst="textNoShape">
              <a:avLst/>
            </a:prstTxWarp>
          </a:bodyPr>
          <a:lstStyle/>
          <a:p>
            <a:endParaRPr lang="en-US"/>
          </a:p>
        </p:txBody>
      </p:sp>
      <p:sp>
        <p:nvSpPr>
          <p:cNvPr id="177155" name="Rectangle 3"/>
          <p:cNvSpPr>
            <a:spLocks noChangeArrowheads="1"/>
          </p:cNvSpPr>
          <p:nvPr/>
        </p:nvSpPr>
        <p:spPr bwMode="auto">
          <a:xfrm>
            <a:off x="3884613" y="8685213"/>
            <a:ext cx="2973387" cy="458787"/>
          </a:xfrm>
          <a:prstGeom prst="rect">
            <a:avLst/>
          </a:prstGeom>
          <a:noFill/>
          <a:ln w="12700">
            <a:noFill/>
            <a:miter lim="800000"/>
            <a:headEnd/>
            <a:tailEnd/>
          </a:ln>
        </p:spPr>
        <p:txBody>
          <a:bodyPr lIns="19048" tIns="0" rIns="19048" bIns="0" anchor="b">
            <a:prstTxWarp prst="textNoShape">
              <a:avLst/>
            </a:prstTxWarp>
          </a:bodyPr>
          <a:lstStyle/>
          <a:p>
            <a:pPr algn="r" defTabSz="949325"/>
            <a:r>
              <a:rPr lang="en-US" sz="1000" i="1">
                <a:solidFill>
                  <a:schemeClr val="tx1"/>
                </a:solidFill>
                <a:latin typeface="Times New Roman" pitchFamily="-106" charset="0"/>
              </a:rPr>
              <a:t>2</a:t>
            </a:r>
          </a:p>
        </p:txBody>
      </p:sp>
      <p:sp>
        <p:nvSpPr>
          <p:cNvPr id="177156" name="Rectangle 4"/>
          <p:cNvSpPr>
            <a:spLocks noChangeArrowheads="1"/>
          </p:cNvSpPr>
          <p:nvPr/>
        </p:nvSpPr>
        <p:spPr bwMode="auto">
          <a:xfrm>
            <a:off x="0" y="8685213"/>
            <a:ext cx="2971800" cy="458787"/>
          </a:xfrm>
          <a:prstGeom prst="rect">
            <a:avLst/>
          </a:prstGeom>
          <a:noFill/>
          <a:ln w="12700">
            <a:noFill/>
            <a:miter lim="800000"/>
            <a:headEnd/>
            <a:tailEnd/>
          </a:ln>
        </p:spPr>
        <p:txBody>
          <a:bodyPr>
            <a:prstTxWarp prst="textNoShape">
              <a:avLst/>
            </a:prstTxWarp>
          </a:bodyPr>
          <a:lstStyle/>
          <a:p>
            <a:endParaRPr lang="en-US"/>
          </a:p>
        </p:txBody>
      </p:sp>
      <p:sp>
        <p:nvSpPr>
          <p:cNvPr id="177157" name="Rectangle 5"/>
          <p:cNvSpPr>
            <a:spLocks noChangeArrowheads="1"/>
          </p:cNvSpPr>
          <p:nvPr/>
        </p:nvSpPr>
        <p:spPr bwMode="auto">
          <a:xfrm>
            <a:off x="0" y="0"/>
            <a:ext cx="2971800" cy="455613"/>
          </a:xfrm>
          <a:prstGeom prst="rect">
            <a:avLst/>
          </a:prstGeom>
          <a:noFill/>
          <a:ln w="12700">
            <a:noFill/>
            <a:miter lim="800000"/>
            <a:headEnd/>
            <a:tailEnd/>
          </a:ln>
        </p:spPr>
        <p:txBody>
          <a:bodyPr>
            <a:prstTxWarp prst="textNoShape">
              <a:avLst/>
            </a:prstTxWarp>
          </a:bodyPr>
          <a:lstStyle/>
          <a:p>
            <a:endParaRPr lang="en-US"/>
          </a:p>
        </p:txBody>
      </p:sp>
      <p:sp>
        <p:nvSpPr>
          <p:cNvPr id="177158" name="Rectangle 6"/>
          <p:cNvSpPr>
            <a:spLocks noGrp="1" noChangeArrowheads="1"/>
          </p:cNvSpPr>
          <p:nvPr>
            <p:ph type="body" idx="1"/>
          </p:nvPr>
        </p:nvSpPr>
        <p:spPr>
          <a:xfrm>
            <a:off x="914400" y="4341813"/>
            <a:ext cx="5027613" cy="4114800"/>
          </a:xfrm>
          <a:noFill/>
          <a:ln/>
        </p:spPr>
        <p:txBody>
          <a:bodyPr lIns="93654" tIns="47621" rIns="93654" bIns="47621"/>
          <a:lstStyle/>
          <a:p>
            <a:pPr eaLnBrk="1" hangingPunct="1"/>
            <a:r>
              <a:rPr lang="en-US" dirty="0">
                <a:latin typeface="Arial" pitchFamily="-106" charset="0"/>
                <a:ea typeface="ＭＳ Ｐゴシック" pitchFamily="-106" charset="-128"/>
                <a:cs typeface="ＭＳ Ｐゴシック" pitchFamily="-106" charset="-128"/>
              </a:rPr>
              <a:t>Temperature</a:t>
            </a:r>
            <a:r>
              <a:rPr lang="en-US" baseline="0" dirty="0">
                <a:latin typeface="Arial" pitchFamily="-106" charset="0"/>
                <a:ea typeface="ＭＳ Ｐゴシック" pitchFamily="-106" charset="-128"/>
                <a:cs typeface="ＭＳ Ｐゴシック" pitchFamily="-106" charset="-128"/>
              </a:rPr>
              <a:t> change in 1000 years. Temperate fluctuates +/- 0.2 C. The most dramatic temperature change happened since the industrial revolution in 1960 until recent times. The current numbers (not shown here) indicate that we will cross 1.5 degree Celsius in 10 years.</a:t>
            </a:r>
          </a:p>
          <a:p>
            <a:pPr eaLnBrk="1" hangingPunct="1"/>
            <a:endParaRPr lang="en-US" baseline="0" dirty="0">
              <a:latin typeface="Arial" pitchFamily="-106" charset="0"/>
              <a:ea typeface="ＭＳ Ｐゴシック" pitchFamily="-106" charset="-128"/>
              <a:cs typeface="ＭＳ Ｐゴシック" pitchFamily="-106" charset="-128"/>
            </a:endParaRPr>
          </a:p>
          <a:p>
            <a:pPr eaLnBrk="1" hangingPunct="1"/>
            <a:r>
              <a:rPr lang="en-US" baseline="0" dirty="0">
                <a:latin typeface="Arial" pitchFamily="-106" charset="0"/>
                <a:ea typeface="ＭＳ Ｐゴシック" pitchFamily="-106" charset="-128"/>
                <a:cs typeface="ＭＳ Ｐゴシック" pitchFamily="-106" charset="-128"/>
              </a:rPr>
              <a:t>For the description what that means see here: http://</a:t>
            </a:r>
            <a:r>
              <a:rPr lang="en-US" baseline="0" dirty="0" err="1">
                <a:latin typeface="Arial" pitchFamily="-106" charset="0"/>
                <a:ea typeface="ＭＳ Ｐゴシック" pitchFamily="-106" charset="-128"/>
                <a:cs typeface="ＭＳ Ｐゴシック" pitchFamily="-106" charset="-128"/>
              </a:rPr>
              <a:t>globalwarming.berrens.nl</a:t>
            </a:r>
            <a:r>
              <a:rPr lang="en-US" baseline="0" dirty="0">
                <a:latin typeface="Arial" pitchFamily="-106" charset="0"/>
                <a:ea typeface="ＭＳ Ｐゴシック" pitchFamily="-106" charset="-128"/>
                <a:cs typeface="ＭＳ Ｐゴシック" pitchFamily="-106" charset="-128"/>
              </a:rPr>
              <a:t>/</a:t>
            </a:r>
            <a:r>
              <a:rPr lang="en-US" baseline="0" dirty="0" err="1">
                <a:latin typeface="Arial" pitchFamily="-106" charset="0"/>
                <a:ea typeface="ＭＳ Ｐゴシック" pitchFamily="-106" charset="-128"/>
                <a:cs typeface="ＭＳ Ｐゴシック" pitchFamily="-106" charset="-128"/>
              </a:rPr>
              <a:t>globalwarming.htm</a:t>
            </a:r>
            <a:endParaRPr lang="en-US" baseline="0" dirty="0">
              <a:latin typeface="Arial" pitchFamily="-106" charset="0"/>
              <a:ea typeface="ＭＳ Ｐゴシック" pitchFamily="-106" charset="-128"/>
              <a:cs typeface="ＭＳ Ｐゴシック" pitchFamily="-106" charset="-128"/>
            </a:endParaRPr>
          </a:p>
          <a:p>
            <a:pPr eaLnBrk="1" hangingPunct="1"/>
            <a:endParaRPr lang="en-US" dirty="0">
              <a:latin typeface="Arial" pitchFamily="-106" charset="0"/>
              <a:ea typeface="ＭＳ Ｐゴシック" pitchFamily="-106" charset="-128"/>
              <a:cs typeface="ＭＳ Ｐゴシック" pitchFamily="-106" charset="-128"/>
            </a:endParaRPr>
          </a:p>
        </p:txBody>
      </p:sp>
      <p:sp>
        <p:nvSpPr>
          <p:cNvPr id="177159" name="Rectangle 7"/>
          <p:cNvSpPr>
            <a:spLocks noGrp="1" noRot="1" noChangeAspect="1" noChangeArrowheads="1" noTextEdit="1"/>
          </p:cNvSpPr>
          <p:nvPr>
            <p:ph type="sldImg"/>
          </p:nvPr>
        </p:nvSpPr>
        <p:spPr>
          <a:xfrm>
            <a:off x="1144588" y="685800"/>
            <a:ext cx="4572000" cy="3429000"/>
          </a:xfrm>
          <a:ln w="12700" cap="flat">
            <a:solidFill>
              <a:schemeClr val="tx1"/>
            </a:solidFill>
          </a:ln>
        </p:spPr>
      </p:sp>
    </p:spTree>
    <p:extLst>
      <p:ext uri="{BB962C8B-B14F-4D97-AF65-F5344CB8AC3E}">
        <p14:creationId xmlns:p14="http://schemas.microsoft.com/office/powerpoint/2010/main" val="2316493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7"/>
          <p:cNvSpPr>
            <a:spLocks noGrp="1" noChangeArrowheads="1"/>
          </p:cNvSpPr>
          <p:nvPr>
            <p:ph type="sldNum" sz="quarter" idx="5"/>
          </p:nvPr>
        </p:nvSpPr>
        <p:spPr>
          <a:noFill/>
        </p:spPr>
        <p:txBody>
          <a:bodyPr/>
          <a:lstStyle/>
          <a:p>
            <a:fld id="{43A3CA9A-F180-0C4B-9428-0478B5F35A07}" type="slidenum">
              <a:rPr lang="en-US"/>
              <a:pPr/>
              <a:t>27</a:t>
            </a:fld>
            <a:endParaRPr lang="en-US"/>
          </a:p>
        </p:txBody>
      </p:sp>
      <p:sp>
        <p:nvSpPr>
          <p:cNvPr id="179202" name="Rectangle 2"/>
          <p:cNvSpPr>
            <a:spLocks noGrp="1" noRot="1" noChangeAspect="1" noChangeArrowheads="1" noTextEdit="1"/>
          </p:cNvSpPr>
          <p:nvPr>
            <p:ph type="sldImg"/>
          </p:nvPr>
        </p:nvSpPr>
        <p:spPr>
          <a:xfrm>
            <a:off x="1143000" y="685800"/>
            <a:ext cx="4572000" cy="3429000"/>
          </a:xfrm>
          <a:ln/>
        </p:spPr>
      </p:sp>
      <p:sp>
        <p:nvSpPr>
          <p:cNvPr id="179203" name="Rectangle 3"/>
          <p:cNvSpPr>
            <a:spLocks noGrp="1" noChangeArrowheads="1"/>
          </p:cNvSpPr>
          <p:nvPr>
            <p:ph type="body" idx="1"/>
          </p:nvPr>
        </p:nvSpPr>
        <p:spPr>
          <a:noFill/>
          <a:ln/>
        </p:spPr>
        <p:txBody>
          <a:bodyPr/>
          <a:lstStyle/>
          <a:p>
            <a:pPr eaLnBrk="1" hangingPunct="1"/>
            <a:r>
              <a:rPr lang="en-US" dirty="0">
                <a:latin typeface="Arial" pitchFamily="-106" charset="0"/>
                <a:ea typeface="ＭＳ Ｐゴシック" pitchFamily="-106" charset="-128"/>
                <a:cs typeface="ＭＳ Ｐゴシック" pitchFamily="-106" charset="-128"/>
              </a:rPr>
              <a:t>Carbon</a:t>
            </a:r>
            <a:r>
              <a:rPr lang="en-US" baseline="0" dirty="0">
                <a:latin typeface="Arial" pitchFamily="-106" charset="0"/>
                <a:ea typeface="ＭＳ Ｐゴシック" pitchFamily="-106" charset="-128"/>
                <a:cs typeface="ＭＳ Ｐゴシック" pitchFamily="-106" charset="-128"/>
              </a:rPr>
              <a:t> dioxide is on the rise too.</a:t>
            </a:r>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228965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08993B50-628B-2540-8A37-0E7B0902D9B9}" type="slidenum">
              <a:rPr lang="en-US"/>
              <a:pPr/>
              <a:t>28</a:t>
            </a:fld>
            <a:endParaRPr lang="en-US"/>
          </a:p>
        </p:txBody>
      </p:sp>
      <p:sp>
        <p:nvSpPr>
          <p:cNvPr id="164866" name="Rectangle 2"/>
          <p:cNvSpPr>
            <a:spLocks noGrp="1" noRot="1" noChangeAspect="1" noChangeArrowheads="1" noTextEdit="1"/>
          </p:cNvSpPr>
          <p:nvPr>
            <p:ph type="sldImg"/>
          </p:nvPr>
        </p:nvSpPr>
        <p:spPr>
          <a:xfrm>
            <a:off x="1143000" y="685800"/>
            <a:ext cx="4572000" cy="3429000"/>
          </a:xfrm>
          <a:ln/>
        </p:spPr>
      </p:sp>
      <p:sp>
        <p:nvSpPr>
          <p:cNvPr id="16486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661400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7"/>
          <p:cNvSpPr>
            <a:spLocks noGrp="1" noChangeArrowheads="1"/>
          </p:cNvSpPr>
          <p:nvPr>
            <p:ph type="sldNum" sz="quarter" idx="5"/>
          </p:nvPr>
        </p:nvSpPr>
        <p:spPr>
          <a:noFill/>
        </p:spPr>
        <p:txBody>
          <a:bodyPr/>
          <a:lstStyle/>
          <a:p>
            <a:fld id="{DEC3689A-73F2-8E45-B224-1C92929CF6FB}" type="slidenum">
              <a:rPr lang="en-US"/>
              <a:pPr/>
              <a:t>29</a:t>
            </a:fld>
            <a:endParaRPr lang="en-US"/>
          </a:p>
        </p:txBody>
      </p:sp>
      <p:sp>
        <p:nvSpPr>
          <p:cNvPr id="187394" name="Rectangle 2"/>
          <p:cNvSpPr>
            <a:spLocks noGrp="1" noRot="1" noChangeAspect="1" noChangeArrowheads="1" noTextEdit="1"/>
          </p:cNvSpPr>
          <p:nvPr>
            <p:ph type="sldImg"/>
          </p:nvPr>
        </p:nvSpPr>
        <p:spPr>
          <a:xfrm>
            <a:off x="1143000" y="685800"/>
            <a:ext cx="4572000" cy="3429000"/>
          </a:xfrm>
          <a:ln/>
        </p:spPr>
      </p:sp>
      <p:sp>
        <p:nvSpPr>
          <p:cNvPr id="187395"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31984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Fertilizers</a:t>
            </a:r>
            <a:r>
              <a:rPr lang="en-US" dirty="0"/>
              <a:t> – Allowed to</a:t>
            </a:r>
            <a:r>
              <a:rPr lang="en-US" baseline="0" dirty="0"/>
              <a:t> grow more food to feed the population. Give example of Haber Bosh process. https://</a:t>
            </a:r>
            <a:r>
              <a:rPr lang="en-US" baseline="0" dirty="0" err="1"/>
              <a:t>en.wikipedia.org</a:t>
            </a:r>
            <a:r>
              <a:rPr lang="en-US" baseline="0" dirty="0"/>
              <a:t>/wiki/</a:t>
            </a:r>
            <a:r>
              <a:rPr lang="en-US" baseline="0" dirty="0" err="1"/>
              <a:t>Haber_process</a:t>
            </a:r>
            <a:r>
              <a:rPr lang="en-US" baseline="0" dirty="0"/>
              <a:t> </a:t>
            </a:r>
          </a:p>
          <a:p>
            <a:r>
              <a:rPr lang="en-US" u="sng" baseline="0" dirty="0"/>
              <a:t>Pesticides</a:t>
            </a:r>
            <a:r>
              <a:rPr lang="en-US" baseline="0" dirty="0"/>
              <a:t> – Agents which </a:t>
            </a:r>
            <a:r>
              <a:rPr lang="en-US" sz="1200" b="0" i="0" kern="1200" dirty="0">
                <a:solidFill>
                  <a:schemeClr val="tx1"/>
                </a:solidFill>
                <a:effectLst/>
                <a:latin typeface="+mn-lt"/>
                <a:ea typeface="+mn-ea"/>
                <a:cs typeface="+mn-cs"/>
              </a:rPr>
              <a:t>deter, incapacitate, kill, or otherwise discourage pests. Kill mosquitos which transmit deadly diseases</a:t>
            </a:r>
            <a:r>
              <a:rPr lang="en-US" sz="1200" b="0" i="0" kern="1200" baseline="0" dirty="0">
                <a:solidFill>
                  <a:schemeClr val="tx1"/>
                </a:solidFill>
                <a:effectLst/>
                <a:latin typeface="+mn-lt"/>
                <a:ea typeface="+mn-ea"/>
                <a:cs typeface="+mn-cs"/>
              </a:rPr>
              <a:t> like yellow fever and malaria; Controls algal bloom which can lead to e</a:t>
            </a:r>
            <a:r>
              <a:rPr lang="en-US" sz="1200" b="0" i="0" kern="1200" dirty="0">
                <a:solidFill>
                  <a:schemeClr val="tx1"/>
                </a:solidFill>
                <a:effectLst/>
                <a:latin typeface="+mn-lt"/>
                <a:ea typeface="+mn-ea"/>
                <a:cs typeface="+mn-cs"/>
              </a:rPr>
              <a:t>utrophication </a:t>
            </a:r>
          </a:p>
          <a:p>
            <a:r>
              <a:rPr lang="en-US" sz="1200" b="0" i="0" u="sng" kern="1200" dirty="0">
                <a:solidFill>
                  <a:schemeClr val="tx1"/>
                </a:solidFill>
                <a:effectLst/>
                <a:latin typeface="+mn-lt"/>
                <a:ea typeface="+mn-ea"/>
                <a:cs typeface="+mn-cs"/>
              </a:rPr>
              <a:t>Food preservatives </a:t>
            </a:r>
            <a:r>
              <a:rPr lang="en-US" sz="1200" b="0" i="0" kern="1200" dirty="0">
                <a:solidFill>
                  <a:schemeClr val="tx1"/>
                </a:solidFill>
                <a:effectLst/>
                <a:latin typeface="+mn-lt"/>
                <a:ea typeface="+mn-ea"/>
                <a:cs typeface="+mn-cs"/>
              </a:rPr>
              <a:t>– Keep</a:t>
            </a:r>
            <a:r>
              <a:rPr lang="en-US" sz="1200" b="0" i="0" kern="1200" baseline="0" dirty="0">
                <a:solidFill>
                  <a:schemeClr val="tx1"/>
                </a:solidFill>
                <a:effectLst/>
                <a:latin typeface="+mn-lt"/>
                <a:ea typeface="+mn-ea"/>
                <a:cs typeface="+mn-cs"/>
              </a:rPr>
              <a:t> food away from spoiling; Longer shelf life;</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3</a:t>
            </a:fld>
            <a:endParaRPr lang="en-US"/>
          </a:p>
        </p:txBody>
      </p:sp>
    </p:spTree>
    <p:extLst>
      <p:ext uri="{BB962C8B-B14F-4D97-AF65-F5344CB8AC3E}">
        <p14:creationId xmlns:p14="http://schemas.microsoft.com/office/powerpoint/2010/main" val="601149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7"/>
          <p:cNvSpPr>
            <a:spLocks noGrp="1" noChangeArrowheads="1"/>
          </p:cNvSpPr>
          <p:nvPr>
            <p:ph type="sldNum" sz="quarter" idx="5"/>
          </p:nvPr>
        </p:nvSpPr>
        <p:spPr>
          <a:noFill/>
        </p:spPr>
        <p:txBody>
          <a:bodyPr/>
          <a:lstStyle/>
          <a:p>
            <a:fld id="{F1AE9A2B-3D6F-E04F-A1BF-38FA0FE1E473}" type="slidenum">
              <a:rPr lang="en-US"/>
              <a:pPr/>
              <a:t>30</a:t>
            </a:fld>
            <a:endParaRPr lang="en-US"/>
          </a:p>
        </p:txBody>
      </p:sp>
      <p:sp>
        <p:nvSpPr>
          <p:cNvPr id="189442" name="Rectangle 2"/>
          <p:cNvSpPr>
            <a:spLocks noGrp="1" noRot="1" noChangeAspect="1" noChangeArrowheads="1" noTextEdit="1"/>
          </p:cNvSpPr>
          <p:nvPr>
            <p:ph type="sldImg"/>
          </p:nvPr>
        </p:nvSpPr>
        <p:spPr>
          <a:xfrm>
            <a:off x="1143000" y="685800"/>
            <a:ext cx="4572000" cy="3429000"/>
          </a:xfrm>
          <a:ln/>
        </p:spPr>
      </p:sp>
      <p:sp>
        <p:nvSpPr>
          <p:cNvPr id="189443"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819174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08993B50-628B-2540-8A37-0E7B0902D9B9}" type="slidenum">
              <a:rPr lang="en-US"/>
              <a:pPr/>
              <a:t>31</a:t>
            </a:fld>
            <a:endParaRPr lang="en-US"/>
          </a:p>
        </p:txBody>
      </p:sp>
      <p:sp>
        <p:nvSpPr>
          <p:cNvPr id="164866" name="Rectangle 2"/>
          <p:cNvSpPr>
            <a:spLocks noGrp="1" noRot="1" noChangeAspect="1" noChangeArrowheads="1" noTextEdit="1"/>
          </p:cNvSpPr>
          <p:nvPr>
            <p:ph type="sldImg"/>
          </p:nvPr>
        </p:nvSpPr>
        <p:spPr>
          <a:xfrm>
            <a:off x="1143000" y="685800"/>
            <a:ext cx="4572000" cy="3429000"/>
          </a:xfrm>
          <a:ln/>
        </p:spPr>
      </p:sp>
      <p:sp>
        <p:nvSpPr>
          <p:cNvPr id="16486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021537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7"/>
          <p:cNvSpPr>
            <a:spLocks noGrp="1" noChangeArrowheads="1"/>
          </p:cNvSpPr>
          <p:nvPr>
            <p:ph type="sldNum" sz="quarter" idx="5"/>
          </p:nvPr>
        </p:nvSpPr>
        <p:spPr>
          <a:noFill/>
        </p:spPr>
        <p:txBody>
          <a:bodyPr/>
          <a:lstStyle/>
          <a:p>
            <a:fld id="{AA949296-A4AD-0141-A385-4BA96F5432A1}" type="slidenum">
              <a:rPr lang="en-US"/>
              <a:pPr/>
              <a:t>32</a:t>
            </a:fld>
            <a:endParaRPr lang="en-US"/>
          </a:p>
        </p:txBody>
      </p:sp>
      <p:sp>
        <p:nvSpPr>
          <p:cNvPr id="191490" name="Rectangle 2"/>
          <p:cNvSpPr>
            <a:spLocks noGrp="1" noRot="1" noChangeAspect="1" noChangeArrowheads="1" noTextEdit="1"/>
          </p:cNvSpPr>
          <p:nvPr>
            <p:ph type="sldImg"/>
          </p:nvPr>
        </p:nvSpPr>
        <p:spPr>
          <a:xfrm>
            <a:off x="1143000" y="685800"/>
            <a:ext cx="4572000" cy="3429000"/>
          </a:xfrm>
          <a:ln/>
        </p:spPr>
      </p:sp>
      <p:sp>
        <p:nvSpPr>
          <p:cNvPr id="191491"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918576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73473ED4-FEA9-9741-AA0A-137AA6D4CC8E}" type="slidenum">
              <a:rPr lang="en-US">
                <a:latin typeface="Arial" pitchFamily="-108" charset="0"/>
                <a:ea typeface="ＭＳ Ｐゴシック" pitchFamily="-108" charset="-128"/>
                <a:cs typeface="ＭＳ Ｐゴシック" pitchFamily="-108" charset="-128"/>
              </a:rPr>
              <a:pPr/>
              <a:t>33</a:t>
            </a:fld>
            <a:endParaRPr lang="en-US">
              <a:latin typeface="Arial" pitchFamily="-108" charset="0"/>
              <a:ea typeface="ＭＳ Ｐゴシック" pitchFamily="-108" charset="-128"/>
              <a:cs typeface="ＭＳ Ｐゴシック" pitchFamily="-108" charset="-128"/>
            </a:endParaRPr>
          </a:p>
        </p:txBody>
      </p:sp>
      <p:sp>
        <p:nvSpPr>
          <p:cNvPr id="137219" name="Rectangle 2"/>
          <p:cNvSpPr>
            <a:spLocks noChangeArrowheads="1"/>
          </p:cNvSpPr>
          <p:nvPr/>
        </p:nvSpPr>
        <p:spPr bwMode="auto">
          <a:xfrm>
            <a:off x="3884613" y="0"/>
            <a:ext cx="2973387" cy="455613"/>
          </a:xfrm>
          <a:prstGeom prst="rect">
            <a:avLst/>
          </a:prstGeom>
          <a:noFill/>
          <a:ln w="12700">
            <a:noFill/>
            <a:miter lim="800000"/>
            <a:headEnd/>
            <a:tailEnd/>
          </a:ln>
        </p:spPr>
        <p:txBody>
          <a:bodyPr>
            <a:prstTxWarp prst="textNoShape">
              <a:avLst/>
            </a:prstTxWarp>
          </a:bodyPr>
          <a:lstStyle/>
          <a:p>
            <a:endParaRPr lang="en-US"/>
          </a:p>
        </p:txBody>
      </p:sp>
      <p:sp>
        <p:nvSpPr>
          <p:cNvPr id="137220" name="Rectangle 3"/>
          <p:cNvSpPr>
            <a:spLocks noChangeArrowheads="1"/>
          </p:cNvSpPr>
          <p:nvPr/>
        </p:nvSpPr>
        <p:spPr bwMode="auto">
          <a:xfrm>
            <a:off x="3884613" y="8685213"/>
            <a:ext cx="2973387" cy="458787"/>
          </a:xfrm>
          <a:prstGeom prst="rect">
            <a:avLst/>
          </a:prstGeom>
          <a:noFill/>
          <a:ln w="12700">
            <a:noFill/>
            <a:miter lim="800000"/>
            <a:headEnd/>
            <a:tailEnd/>
          </a:ln>
        </p:spPr>
        <p:txBody>
          <a:bodyPr lIns="19048" tIns="0" rIns="19048" bIns="0" anchor="b">
            <a:prstTxWarp prst="textNoShape">
              <a:avLst/>
            </a:prstTxWarp>
          </a:bodyPr>
          <a:lstStyle/>
          <a:p>
            <a:pPr algn="r" defTabSz="949325"/>
            <a:r>
              <a:rPr lang="en-US" sz="1000" i="1">
                <a:solidFill>
                  <a:schemeClr val="tx1"/>
                </a:solidFill>
                <a:latin typeface="Times New Roman" pitchFamily="-108" charset="0"/>
              </a:rPr>
              <a:t>8</a:t>
            </a:r>
          </a:p>
        </p:txBody>
      </p:sp>
      <p:sp>
        <p:nvSpPr>
          <p:cNvPr id="137221" name="Rectangle 4"/>
          <p:cNvSpPr>
            <a:spLocks noChangeArrowheads="1"/>
          </p:cNvSpPr>
          <p:nvPr/>
        </p:nvSpPr>
        <p:spPr bwMode="auto">
          <a:xfrm>
            <a:off x="0" y="8685213"/>
            <a:ext cx="2971800" cy="458787"/>
          </a:xfrm>
          <a:prstGeom prst="rect">
            <a:avLst/>
          </a:prstGeom>
          <a:noFill/>
          <a:ln w="12700">
            <a:noFill/>
            <a:miter lim="800000"/>
            <a:headEnd/>
            <a:tailEnd/>
          </a:ln>
        </p:spPr>
        <p:txBody>
          <a:bodyPr>
            <a:prstTxWarp prst="textNoShape">
              <a:avLst/>
            </a:prstTxWarp>
          </a:bodyPr>
          <a:lstStyle/>
          <a:p>
            <a:endParaRPr lang="en-US"/>
          </a:p>
        </p:txBody>
      </p:sp>
      <p:sp>
        <p:nvSpPr>
          <p:cNvPr id="137222" name="Rectangle 5"/>
          <p:cNvSpPr>
            <a:spLocks noChangeArrowheads="1"/>
          </p:cNvSpPr>
          <p:nvPr/>
        </p:nvSpPr>
        <p:spPr bwMode="auto">
          <a:xfrm>
            <a:off x="0" y="0"/>
            <a:ext cx="2971800" cy="455613"/>
          </a:xfrm>
          <a:prstGeom prst="rect">
            <a:avLst/>
          </a:prstGeom>
          <a:noFill/>
          <a:ln w="12700">
            <a:noFill/>
            <a:miter lim="800000"/>
            <a:headEnd/>
            <a:tailEnd/>
          </a:ln>
        </p:spPr>
        <p:txBody>
          <a:bodyPr>
            <a:prstTxWarp prst="textNoShape">
              <a:avLst/>
            </a:prstTxWarp>
          </a:bodyPr>
          <a:lstStyle/>
          <a:p>
            <a:endParaRPr lang="en-US"/>
          </a:p>
        </p:txBody>
      </p:sp>
      <p:sp>
        <p:nvSpPr>
          <p:cNvPr id="137223" name="Rectangle 6"/>
          <p:cNvSpPr>
            <a:spLocks noGrp="1" noRot="1" noChangeAspect="1" noChangeArrowheads="1" noTextEdit="1"/>
          </p:cNvSpPr>
          <p:nvPr>
            <p:ph type="sldImg"/>
          </p:nvPr>
        </p:nvSpPr>
        <p:spPr>
          <a:xfrm>
            <a:off x="1144588" y="685800"/>
            <a:ext cx="4572000" cy="3429000"/>
          </a:xfrm>
          <a:ln w="12700" cap="flat">
            <a:solidFill>
              <a:schemeClr val="tx1"/>
            </a:solidFill>
          </a:ln>
        </p:spPr>
      </p:sp>
      <p:sp>
        <p:nvSpPr>
          <p:cNvPr id="137224" name="Rectangle 7"/>
          <p:cNvSpPr>
            <a:spLocks noGrp="1" noChangeArrowheads="1"/>
          </p:cNvSpPr>
          <p:nvPr>
            <p:ph type="body" idx="1"/>
          </p:nvPr>
        </p:nvSpPr>
        <p:spPr>
          <a:xfrm>
            <a:off x="914400" y="4341813"/>
            <a:ext cx="5027613" cy="4114800"/>
          </a:xfrm>
          <a:noFill/>
          <a:ln/>
        </p:spPr>
        <p:txBody>
          <a:bodyPr lIns="93654" tIns="47621" rIns="93654" bIns="47621"/>
          <a:lstStyle/>
          <a:p>
            <a:pPr eaLnBrk="1" hangingPunct="1"/>
            <a:endParaRPr lang="en-US">
              <a:latin typeface="Arial" pitchFamily="-108"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40805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0DA7B54C-FA79-2045-8A7B-21B947BA9BC4}" type="slidenum">
              <a:rPr lang="en-US">
                <a:latin typeface="Arial" pitchFamily="-108" charset="0"/>
                <a:ea typeface="ＭＳ Ｐゴシック" pitchFamily="-108" charset="-128"/>
                <a:cs typeface="ＭＳ Ｐゴシック" pitchFamily="-108" charset="-128"/>
              </a:rPr>
              <a:pPr/>
              <a:t>34</a:t>
            </a:fld>
            <a:endParaRPr lang="en-US">
              <a:latin typeface="Arial" pitchFamily="-108" charset="0"/>
              <a:ea typeface="ＭＳ Ｐゴシック" pitchFamily="-108" charset="-128"/>
              <a:cs typeface="ＭＳ Ｐゴシック" pitchFamily="-108" charset="-128"/>
            </a:endParaRPr>
          </a:p>
        </p:txBody>
      </p:sp>
      <p:sp>
        <p:nvSpPr>
          <p:cNvPr id="139267" name="Rectangle 2"/>
          <p:cNvSpPr>
            <a:spLocks noChangeArrowheads="1"/>
          </p:cNvSpPr>
          <p:nvPr/>
        </p:nvSpPr>
        <p:spPr bwMode="auto">
          <a:xfrm>
            <a:off x="3884613" y="0"/>
            <a:ext cx="2973387" cy="455613"/>
          </a:xfrm>
          <a:prstGeom prst="rect">
            <a:avLst/>
          </a:prstGeom>
          <a:noFill/>
          <a:ln w="12700">
            <a:noFill/>
            <a:miter lim="800000"/>
            <a:headEnd/>
            <a:tailEnd/>
          </a:ln>
        </p:spPr>
        <p:txBody>
          <a:bodyPr>
            <a:prstTxWarp prst="textNoShape">
              <a:avLst/>
            </a:prstTxWarp>
          </a:bodyPr>
          <a:lstStyle/>
          <a:p>
            <a:endParaRPr lang="en-US"/>
          </a:p>
        </p:txBody>
      </p:sp>
      <p:sp>
        <p:nvSpPr>
          <p:cNvPr id="139268" name="Rectangle 3"/>
          <p:cNvSpPr>
            <a:spLocks noChangeArrowheads="1"/>
          </p:cNvSpPr>
          <p:nvPr/>
        </p:nvSpPr>
        <p:spPr bwMode="auto">
          <a:xfrm>
            <a:off x="3884613" y="8685213"/>
            <a:ext cx="2973387" cy="458787"/>
          </a:xfrm>
          <a:prstGeom prst="rect">
            <a:avLst/>
          </a:prstGeom>
          <a:noFill/>
          <a:ln w="12700">
            <a:noFill/>
            <a:miter lim="800000"/>
            <a:headEnd/>
            <a:tailEnd/>
          </a:ln>
        </p:spPr>
        <p:txBody>
          <a:bodyPr lIns="19048" tIns="0" rIns="19048" bIns="0" anchor="b">
            <a:prstTxWarp prst="textNoShape">
              <a:avLst/>
            </a:prstTxWarp>
          </a:bodyPr>
          <a:lstStyle/>
          <a:p>
            <a:pPr algn="r" defTabSz="949325"/>
            <a:r>
              <a:rPr lang="en-US" sz="1000" i="1">
                <a:solidFill>
                  <a:schemeClr val="tx1"/>
                </a:solidFill>
                <a:latin typeface="Times New Roman" pitchFamily="-108" charset="0"/>
              </a:rPr>
              <a:t>3</a:t>
            </a:r>
          </a:p>
        </p:txBody>
      </p:sp>
      <p:sp>
        <p:nvSpPr>
          <p:cNvPr id="139269" name="Rectangle 4"/>
          <p:cNvSpPr>
            <a:spLocks noChangeArrowheads="1"/>
          </p:cNvSpPr>
          <p:nvPr/>
        </p:nvSpPr>
        <p:spPr bwMode="auto">
          <a:xfrm>
            <a:off x="0" y="8685213"/>
            <a:ext cx="2971800" cy="458787"/>
          </a:xfrm>
          <a:prstGeom prst="rect">
            <a:avLst/>
          </a:prstGeom>
          <a:noFill/>
          <a:ln w="12700">
            <a:noFill/>
            <a:miter lim="800000"/>
            <a:headEnd/>
            <a:tailEnd/>
          </a:ln>
        </p:spPr>
        <p:txBody>
          <a:bodyPr>
            <a:prstTxWarp prst="textNoShape">
              <a:avLst/>
            </a:prstTxWarp>
          </a:bodyPr>
          <a:lstStyle/>
          <a:p>
            <a:endParaRPr lang="en-US"/>
          </a:p>
        </p:txBody>
      </p:sp>
      <p:sp>
        <p:nvSpPr>
          <p:cNvPr id="139270" name="Rectangle 5"/>
          <p:cNvSpPr>
            <a:spLocks noChangeArrowheads="1"/>
          </p:cNvSpPr>
          <p:nvPr/>
        </p:nvSpPr>
        <p:spPr bwMode="auto">
          <a:xfrm>
            <a:off x="0" y="0"/>
            <a:ext cx="2971800" cy="455613"/>
          </a:xfrm>
          <a:prstGeom prst="rect">
            <a:avLst/>
          </a:prstGeom>
          <a:noFill/>
          <a:ln w="12700">
            <a:noFill/>
            <a:miter lim="800000"/>
            <a:headEnd/>
            <a:tailEnd/>
          </a:ln>
        </p:spPr>
        <p:txBody>
          <a:bodyPr>
            <a:prstTxWarp prst="textNoShape">
              <a:avLst/>
            </a:prstTxWarp>
          </a:bodyPr>
          <a:lstStyle/>
          <a:p>
            <a:endParaRPr lang="en-US"/>
          </a:p>
        </p:txBody>
      </p:sp>
      <p:sp>
        <p:nvSpPr>
          <p:cNvPr id="139271" name="Rectangle 6"/>
          <p:cNvSpPr>
            <a:spLocks noGrp="1" noChangeArrowheads="1"/>
          </p:cNvSpPr>
          <p:nvPr>
            <p:ph type="body" idx="1"/>
          </p:nvPr>
        </p:nvSpPr>
        <p:spPr>
          <a:xfrm>
            <a:off x="914400" y="4341813"/>
            <a:ext cx="5027613" cy="4114800"/>
          </a:xfrm>
          <a:noFill/>
          <a:ln/>
        </p:spPr>
        <p:txBody>
          <a:bodyPr lIns="93654" tIns="47621" rIns="93654" bIns="47621"/>
          <a:lstStyle/>
          <a:p>
            <a:pPr eaLnBrk="1" hangingPunct="1"/>
            <a:endParaRPr lang="en-US">
              <a:latin typeface="Arial" pitchFamily="-108" charset="0"/>
              <a:ea typeface="ＭＳ Ｐゴシック" pitchFamily="-108" charset="-128"/>
              <a:cs typeface="ＭＳ Ｐゴシック" pitchFamily="-108" charset="-128"/>
            </a:endParaRPr>
          </a:p>
        </p:txBody>
      </p:sp>
      <p:sp>
        <p:nvSpPr>
          <p:cNvPr id="139272" name="Rectangle 7"/>
          <p:cNvSpPr>
            <a:spLocks noGrp="1" noRot="1" noChangeAspect="1" noChangeArrowheads="1" noTextEdit="1"/>
          </p:cNvSpPr>
          <p:nvPr>
            <p:ph type="sldImg"/>
          </p:nvPr>
        </p:nvSpPr>
        <p:spPr>
          <a:xfrm>
            <a:off x="1144588" y="685800"/>
            <a:ext cx="4572000" cy="3429000"/>
          </a:xfrm>
          <a:ln w="12700" cap="flat">
            <a:solidFill>
              <a:schemeClr val="tx1"/>
            </a:solidFill>
          </a:ln>
        </p:spPr>
      </p:sp>
    </p:spTree>
    <p:extLst>
      <p:ext uri="{BB962C8B-B14F-4D97-AF65-F5344CB8AC3E}">
        <p14:creationId xmlns:p14="http://schemas.microsoft.com/office/powerpoint/2010/main" val="2794914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7A67D335-CB9D-5347-8986-D4BD698CA8DD}" type="slidenum">
              <a:rPr lang="en-US">
                <a:latin typeface="Arial" pitchFamily="-108" charset="0"/>
                <a:ea typeface="ＭＳ Ｐゴシック" pitchFamily="-108" charset="-128"/>
                <a:cs typeface="ＭＳ Ｐゴシック" pitchFamily="-108" charset="-128"/>
              </a:rPr>
              <a:pPr/>
              <a:t>35</a:t>
            </a:fld>
            <a:endParaRPr lang="en-US">
              <a:latin typeface="Arial" pitchFamily="-108" charset="0"/>
              <a:ea typeface="ＭＳ Ｐゴシック" pitchFamily="-108" charset="-128"/>
              <a:cs typeface="ＭＳ Ｐゴシック" pitchFamily="-108" charset="-128"/>
            </a:endParaRPr>
          </a:p>
        </p:txBody>
      </p:sp>
      <p:sp>
        <p:nvSpPr>
          <p:cNvPr id="143363" name="Rectangle 2"/>
          <p:cNvSpPr>
            <a:spLocks noGrp="1" noRot="1" noChangeAspect="1" noChangeArrowheads="1" noTextEdit="1"/>
          </p:cNvSpPr>
          <p:nvPr>
            <p:ph type="sldImg"/>
          </p:nvPr>
        </p:nvSpPr>
        <p:spPr>
          <a:xfrm>
            <a:off x="1143000" y="685800"/>
            <a:ext cx="4572000" cy="3429000"/>
          </a:xfrm>
          <a:ln/>
        </p:spPr>
      </p:sp>
      <p:sp>
        <p:nvSpPr>
          <p:cNvPr id="143364" name="Rectangle 3"/>
          <p:cNvSpPr>
            <a:spLocks noGrp="1" noChangeArrowheads="1"/>
          </p:cNvSpPr>
          <p:nvPr>
            <p:ph type="body" idx="1"/>
          </p:nvPr>
        </p:nvSpPr>
        <p:spPr>
          <a:noFill/>
          <a:ln/>
        </p:spPr>
        <p:txBody>
          <a:bodyPr/>
          <a:lstStyle/>
          <a:p>
            <a:pPr eaLnBrk="1" hangingPunct="1"/>
            <a:endParaRPr lang="en-US">
              <a:latin typeface="Arial" pitchFamily="-108"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9768221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08993B50-628B-2540-8A37-0E7B0902D9B9}" type="slidenum">
              <a:rPr lang="en-US"/>
              <a:pPr/>
              <a:t>36</a:t>
            </a:fld>
            <a:endParaRPr lang="en-US"/>
          </a:p>
        </p:txBody>
      </p:sp>
      <p:sp>
        <p:nvSpPr>
          <p:cNvPr id="164866" name="Rectangle 2"/>
          <p:cNvSpPr>
            <a:spLocks noGrp="1" noRot="1" noChangeAspect="1" noChangeArrowheads="1" noTextEdit="1"/>
          </p:cNvSpPr>
          <p:nvPr>
            <p:ph type="sldImg"/>
          </p:nvPr>
        </p:nvSpPr>
        <p:spPr>
          <a:xfrm>
            <a:off x="1143000" y="685800"/>
            <a:ext cx="4572000" cy="3429000"/>
          </a:xfrm>
          <a:ln/>
        </p:spPr>
      </p:sp>
      <p:sp>
        <p:nvSpPr>
          <p:cNvPr id="164867"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048964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B1B9DF15-B624-7446-973D-84EA9997C3D7}" type="slidenum">
              <a:rPr lang="en-US">
                <a:latin typeface="Arial" pitchFamily="-108" charset="0"/>
                <a:ea typeface="ＭＳ Ｐゴシック" pitchFamily="-108" charset="-128"/>
                <a:cs typeface="ＭＳ Ｐゴシック" pitchFamily="-108" charset="-128"/>
              </a:rPr>
              <a:pPr/>
              <a:t>37</a:t>
            </a:fld>
            <a:endParaRPr lang="en-US">
              <a:latin typeface="Arial" pitchFamily="-108" charset="0"/>
              <a:ea typeface="ＭＳ Ｐゴシック" pitchFamily="-108" charset="-128"/>
              <a:cs typeface="ＭＳ Ｐゴシック" pitchFamily="-108" charset="-128"/>
            </a:endParaRPr>
          </a:p>
        </p:txBody>
      </p:sp>
      <p:sp>
        <p:nvSpPr>
          <p:cNvPr id="147459" name="Rectangle 2"/>
          <p:cNvSpPr>
            <a:spLocks noGrp="1" noRot="1" noChangeAspect="1" noChangeArrowheads="1" noTextEdit="1"/>
          </p:cNvSpPr>
          <p:nvPr>
            <p:ph type="sldImg"/>
          </p:nvPr>
        </p:nvSpPr>
        <p:spPr>
          <a:xfrm>
            <a:off x="1143000" y="685800"/>
            <a:ext cx="4572000" cy="3429000"/>
          </a:xfrm>
          <a:ln/>
        </p:spPr>
      </p:sp>
      <p:sp>
        <p:nvSpPr>
          <p:cNvPr id="147460" name="Rectangle 3"/>
          <p:cNvSpPr>
            <a:spLocks noGrp="1" noChangeArrowheads="1"/>
          </p:cNvSpPr>
          <p:nvPr>
            <p:ph type="body" idx="1"/>
          </p:nvPr>
        </p:nvSpPr>
        <p:spPr>
          <a:noFill/>
          <a:ln/>
        </p:spPr>
        <p:txBody>
          <a:bodyPr/>
          <a:lstStyle/>
          <a:p>
            <a:pPr eaLnBrk="1" hangingPunct="1"/>
            <a:endParaRPr lang="en-US">
              <a:latin typeface="Arial" pitchFamily="-108"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12278719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FFFFFF"/>
                </a:solidFill>
                <a:latin typeface="Verdana" charset="0"/>
                <a:ea typeface="ＭＳ Ｐゴシック" charset="-128"/>
              </a:defRPr>
            </a:lvl1pPr>
            <a:lvl2pPr marL="37931725" indent="-37474525">
              <a:defRPr sz="2400">
                <a:solidFill>
                  <a:srgbClr val="FFFFFF"/>
                </a:solidFill>
                <a:latin typeface="Verdana" charset="0"/>
                <a:ea typeface="ＭＳ Ｐゴシック" charset="-128"/>
              </a:defRPr>
            </a:lvl2pPr>
            <a:lvl3pPr>
              <a:defRPr sz="2400">
                <a:solidFill>
                  <a:srgbClr val="FFFFFF"/>
                </a:solidFill>
                <a:latin typeface="Verdana" charset="0"/>
                <a:ea typeface="ＭＳ Ｐゴシック" charset="-128"/>
              </a:defRPr>
            </a:lvl3pPr>
            <a:lvl4pPr>
              <a:defRPr sz="2400">
                <a:solidFill>
                  <a:srgbClr val="FFFFFF"/>
                </a:solidFill>
                <a:latin typeface="Verdana" charset="0"/>
                <a:ea typeface="ＭＳ Ｐゴシック" charset="-128"/>
              </a:defRPr>
            </a:lvl4pPr>
            <a:lvl5pPr>
              <a:defRPr sz="2400">
                <a:solidFill>
                  <a:srgbClr val="FFFFFF"/>
                </a:solidFill>
                <a:latin typeface="Verdana" charset="0"/>
                <a:ea typeface="ＭＳ Ｐゴシック" charset="-128"/>
              </a:defRPr>
            </a:lvl5pPr>
            <a:lvl6pPr marL="457200" eaLnBrk="0" fontAlgn="base" hangingPunct="0">
              <a:spcBef>
                <a:spcPct val="0"/>
              </a:spcBef>
              <a:spcAft>
                <a:spcPct val="0"/>
              </a:spcAft>
              <a:defRPr sz="2400">
                <a:solidFill>
                  <a:srgbClr val="FFFFFF"/>
                </a:solidFill>
                <a:latin typeface="Verdana" charset="0"/>
                <a:ea typeface="ＭＳ Ｐゴシック" charset="-128"/>
              </a:defRPr>
            </a:lvl6pPr>
            <a:lvl7pPr marL="914400" eaLnBrk="0" fontAlgn="base" hangingPunct="0">
              <a:spcBef>
                <a:spcPct val="0"/>
              </a:spcBef>
              <a:spcAft>
                <a:spcPct val="0"/>
              </a:spcAft>
              <a:defRPr sz="2400">
                <a:solidFill>
                  <a:srgbClr val="FFFFFF"/>
                </a:solidFill>
                <a:latin typeface="Verdana" charset="0"/>
                <a:ea typeface="ＭＳ Ｐゴシック" charset="-128"/>
              </a:defRPr>
            </a:lvl7pPr>
            <a:lvl8pPr marL="1371600" eaLnBrk="0" fontAlgn="base" hangingPunct="0">
              <a:spcBef>
                <a:spcPct val="0"/>
              </a:spcBef>
              <a:spcAft>
                <a:spcPct val="0"/>
              </a:spcAft>
              <a:defRPr sz="2400">
                <a:solidFill>
                  <a:srgbClr val="FFFFFF"/>
                </a:solidFill>
                <a:latin typeface="Verdana" charset="0"/>
                <a:ea typeface="ＭＳ Ｐゴシック" charset="-128"/>
              </a:defRPr>
            </a:lvl8pPr>
            <a:lvl9pPr marL="1828800" eaLnBrk="0" fontAlgn="base" hangingPunct="0">
              <a:spcBef>
                <a:spcPct val="0"/>
              </a:spcBef>
              <a:spcAft>
                <a:spcPct val="0"/>
              </a:spcAft>
              <a:defRPr sz="2400">
                <a:solidFill>
                  <a:srgbClr val="FFFFFF"/>
                </a:solidFill>
                <a:latin typeface="Verdana" charset="0"/>
                <a:ea typeface="ＭＳ Ｐゴシック" charset="-128"/>
              </a:defRPr>
            </a:lvl9pPr>
          </a:lstStyle>
          <a:p>
            <a:fld id="{4F1A4C64-97A6-2548-8D4B-E2CC3EB107A3}" type="slidenum">
              <a:rPr lang="en-US" altLang="x-none" sz="1200">
                <a:solidFill>
                  <a:schemeClr val="tx1"/>
                </a:solidFill>
                <a:latin typeface="Arial" charset="0"/>
              </a:rPr>
              <a:pPr/>
              <a:t>38</a:t>
            </a:fld>
            <a:endParaRPr lang="en-US" altLang="x-none" sz="1200">
              <a:solidFill>
                <a:schemeClr val="tx1"/>
              </a:solidFill>
              <a:latin typeface="Arial" charset="0"/>
            </a:endParaRPr>
          </a:p>
        </p:txBody>
      </p:sp>
      <p:sp>
        <p:nvSpPr>
          <p:cNvPr id="108547"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1431018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Gasoline/Diesel </a:t>
            </a:r>
            <a:r>
              <a:rPr lang="en-US" dirty="0"/>
              <a:t>– fuel enabled</a:t>
            </a:r>
            <a:r>
              <a:rPr lang="en-US" baseline="0" dirty="0"/>
              <a:t> fast ground transportation</a:t>
            </a:r>
          </a:p>
          <a:p>
            <a:r>
              <a:rPr lang="en-US" u="sng" baseline="0" dirty="0"/>
              <a:t>Jet fuel/rocket fuel </a:t>
            </a:r>
            <a:r>
              <a:rPr lang="en-US" baseline="0" dirty="0"/>
              <a:t>– enabled global transportation</a:t>
            </a:r>
          </a:p>
          <a:p>
            <a:r>
              <a:rPr lang="en-US" u="sng" baseline="0" dirty="0"/>
              <a:t>Vulcanized rubber </a:t>
            </a:r>
            <a:r>
              <a:rPr lang="en-US" baseline="0" dirty="0"/>
              <a:t>– vulcanized rubber has a superior mechanical properties. It’s used in </a:t>
            </a:r>
            <a:r>
              <a:rPr lang="en-US" sz="1200" b="0" i="0" kern="1200" dirty="0">
                <a:solidFill>
                  <a:schemeClr val="tx1"/>
                </a:solidFill>
                <a:effectLst/>
                <a:latin typeface="+mn-lt"/>
                <a:ea typeface="+mn-ea"/>
                <a:cs typeface="+mn-cs"/>
              </a:rPr>
              <a:t>tires, shoe soles, hoses, and</a:t>
            </a:r>
            <a:r>
              <a:rPr lang="en-US" sz="1200" b="0" i="0" kern="1200" baseline="0" dirty="0">
                <a:solidFill>
                  <a:schemeClr val="tx1"/>
                </a:solidFill>
                <a:effectLst/>
                <a:latin typeface="+mn-lt"/>
                <a:ea typeface="+mn-ea"/>
                <a:cs typeface="+mn-cs"/>
              </a:rPr>
              <a:t> conveyor belts.</a:t>
            </a:r>
          </a:p>
          <a:p>
            <a:r>
              <a:rPr lang="en-US" sz="1200" b="0" i="0" u="sng" kern="1200" baseline="0" dirty="0">
                <a:solidFill>
                  <a:schemeClr val="tx1"/>
                </a:solidFill>
                <a:effectLst/>
                <a:latin typeface="+mn-lt"/>
                <a:ea typeface="+mn-ea"/>
                <a:cs typeface="+mn-cs"/>
              </a:rPr>
              <a:t>Deicing of plane wings </a:t>
            </a:r>
            <a:r>
              <a:rPr lang="en-US" sz="1200" b="0" i="0" kern="1200" baseline="0" dirty="0">
                <a:solidFill>
                  <a:schemeClr val="tx1"/>
                </a:solidFill>
                <a:effectLst/>
                <a:latin typeface="+mn-lt"/>
                <a:ea typeface="+mn-ea"/>
                <a:cs typeface="+mn-cs"/>
              </a:rPr>
              <a:t>– enabled aviation in all conditions</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4</a:t>
            </a:fld>
            <a:endParaRPr lang="en-US"/>
          </a:p>
        </p:txBody>
      </p:sp>
    </p:spTree>
    <p:extLst>
      <p:ext uri="{BB962C8B-B14F-4D97-AF65-F5344CB8AC3E}">
        <p14:creationId xmlns:p14="http://schemas.microsoft.com/office/powerpoint/2010/main" val="1359587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It is said that the smartphone</a:t>
            </a:r>
            <a:r>
              <a:rPr lang="en-US" baseline="0" dirty="0"/>
              <a:t> includes over 75% of the periodic table. In many cases a variety or rare earth metals are used to produce colors in the smartphone's screen.</a:t>
            </a:r>
          </a:p>
          <a:p>
            <a:endParaRPr lang="en-US" baseline="0" dirty="0"/>
          </a:p>
          <a:p>
            <a:r>
              <a:rPr lang="en-US" baseline="0" dirty="0"/>
              <a:t>Question to consider: The current prediction is that by 2010, there will be over 2.8 billion smartphone users. Knowing that the current design requires all the above elements, what does this mean from the sustainability stand point? Chemistry aside, can we afford making phones the way we do? Why/why not?</a:t>
            </a:r>
          </a:p>
          <a:p>
            <a:endParaRPr lang="en-US" baseline="0" dirty="0"/>
          </a:p>
          <a:p>
            <a:r>
              <a:rPr lang="en-US" baseline="0" dirty="0"/>
              <a:t>Possible answer: No – there won’t be sufficient amount of elements to sustain the current (unsustainable) trajectory.</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5</a:t>
            </a:fld>
            <a:endParaRPr lang="en-US"/>
          </a:p>
        </p:txBody>
      </p:sp>
    </p:spTree>
    <p:extLst>
      <p:ext uri="{BB962C8B-B14F-4D97-AF65-F5344CB8AC3E}">
        <p14:creationId xmlns:p14="http://schemas.microsoft.com/office/powerpoint/2010/main" val="96134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6</a:t>
            </a:fld>
            <a:endParaRPr lang="en-US"/>
          </a:p>
        </p:txBody>
      </p:sp>
    </p:spTree>
    <p:extLst>
      <p:ext uri="{BB962C8B-B14F-4D97-AF65-F5344CB8AC3E}">
        <p14:creationId xmlns:p14="http://schemas.microsoft.com/office/powerpoint/2010/main" val="1131979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9F2D0A24-9AFF-1B4C-9247-1A8035552AEA}" type="slidenum">
              <a:rPr lang="en-US" smtClean="0"/>
              <a:t>7</a:t>
            </a:fld>
            <a:endParaRPr lang="en-US"/>
          </a:p>
        </p:txBody>
      </p:sp>
    </p:spTree>
    <p:extLst>
      <p:ext uri="{BB962C8B-B14F-4D97-AF65-F5344CB8AC3E}">
        <p14:creationId xmlns:p14="http://schemas.microsoft.com/office/powerpoint/2010/main" val="2131740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a:t>
            </a:r>
            <a:r>
              <a:rPr lang="en-US" baseline="0" dirty="0"/>
              <a:t> chemicals drive health, food, transportation, communication industries, they </a:t>
            </a:r>
            <a:r>
              <a:rPr lang="en-US" dirty="0"/>
              <a:t>can also impact</a:t>
            </a:r>
            <a:r>
              <a:rPr lang="en-US" baseline="0" dirty="0"/>
              <a:t> society in a negative way and lead to unintended and unpredicted consequences.</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8</a:t>
            </a:fld>
            <a:endParaRPr lang="en-US"/>
          </a:p>
        </p:txBody>
      </p:sp>
    </p:spTree>
    <p:extLst>
      <p:ext uri="{BB962C8B-B14F-4D97-AF65-F5344CB8AC3E}">
        <p14:creationId xmlns:p14="http://schemas.microsoft.com/office/powerpoint/2010/main" val="146507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Biofuels,</a:t>
            </a:r>
            <a:r>
              <a:rPr lang="en-US" baseline="0" dirty="0"/>
              <a:t> specifically made from corn, an abundant vegetable, seems like a great idea. But when the corn needs land, fertilizers, water, and infrastructure for harvesting, then production of biofuel becomes unintended consequence.</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9</a:t>
            </a:fld>
            <a:endParaRPr lang="en-US"/>
          </a:p>
        </p:txBody>
      </p:sp>
    </p:spTree>
    <p:extLst>
      <p:ext uri="{BB962C8B-B14F-4D97-AF65-F5344CB8AC3E}">
        <p14:creationId xmlns:p14="http://schemas.microsoft.com/office/powerpoint/2010/main" val="4339726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85D920-D7BD-7546-A430-513F1D39296A}" type="datetime1">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43C7A6-9FF2-CC46-A1E4-47F1ABF9E8EF}" type="datetime1">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988F87-C0F0-B048-8E16-FAAC5B8066BE}" type="datetime1">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8851FA-0666-4144-82AA-05390306B302}" type="datetime1">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rtlCol="0">
            <a:normAutofit/>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1"/>
            <a:ext cx="2133600" cy="365125"/>
          </a:xfrm>
          <a:prstGeom prst="rect">
            <a:avLst/>
          </a:prstGeom>
        </p:spPr>
        <p:txBody>
          <a:bodyPr/>
          <a:lstStyle>
            <a:lvl1pPr>
              <a:defRPr/>
            </a:lvl1pPr>
          </a:lstStyle>
          <a:p>
            <a:pPr>
              <a:defRPr/>
            </a:pPr>
            <a:fld id="{317D1683-7FB4-3B4C-8AC0-3209F04A6F53}" type="datetime1">
              <a:rPr lang="en-US" smtClean="0"/>
              <a:t>2/19/2020</a:t>
            </a:fld>
            <a:endParaRPr lang="en-US"/>
          </a:p>
        </p:txBody>
      </p:sp>
      <p:sp>
        <p:nvSpPr>
          <p:cNvPr id="6" name="Footer Placeholder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1"/>
            <a:ext cx="2133600" cy="365125"/>
          </a:xfrm>
          <a:prstGeom prst="rect">
            <a:avLst/>
          </a:prstGeom>
        </p:spPr>
        <p:txBody>
          <a:bodyPr/>
          <a:lstStyle>
            <a:lvl1pPr>
              <a:defRPr/>
            </a:lvl1pPr>
          </a:lstStyle>
          <a:p>
            <a:fld id="{77C47FB0-A5A1-A746-B975-7BA880A50A3D}" type="slidenum">
              <a:rPr lang="en-US"/>
              <a:pPr/>
              <a:t>‹#›</a:t>
            </a:fld>
            <a:endParaRPr lang="en-US"/>
          </a:p>
        </p:txBody>
      </p:sp>
    </p:spTree>
    <p:extLst>
      <p:ext uri="{BB962C8B-B14F-4D97-AF65-F5344CB8AC3E}">
        <p14:creationId xmlns:p14="http://schemas.microsoft.com/office/powerpoint/2010/main" val="824293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Date Placeholder 3"/>
          <p:cNvSpPr>
            <a:spLocks noGrp="1"/>
          </p:cNvSpPr>
          <p:nvPr>
            <p:ph type="dt" sz="half" idx="10"/>
          </p:nvPr>
        </p:nvSpPr>
        <p:spPr>
          <a:xfrm>
            <a:off x="457200" y="6356351"/>
            <a:ext cx="2133600" cy="365125"/>
          </a:xfrm>
          <a:prstGeom prst="rect">
            <a:avLst/>
          </a:prstGeom>
        </p:spPr>
        <p:txBody>
          <a:bodyPr/>
          <a:lstStyle>
            <a:lvl1pPr>
              <a:defRPr/>
            </a:lvl1pPr>
          </a:lstStyle>
          <a:p>
            <a:pPr>
              <a:defRPr/>
            </a:pPr>
            <a:fld id="{A27F9235-9A4C-124F-8DDD-0AE367687735}" type="datetime1">
              <a:rPr lang="en-US" smtClean="0"/>
              <a:t>2/19/2020</a:t>
            </a:fld>
            <a:endParaRPr lang="en-US"/>
          </a:p>
        </p:txBody>
      </p:sp>
      <p:sp>
        <p:nvSpPr>
          <p:cNvPr id="6" name="Footer Placeholder 4"/>
          <p:cNvSpPr>
            <a:spLocks noGrp="1"/>
          </p:cNvSpPr>
          <p:nvPr>
            <p:ph type="ftr" sz="quarter" idx="11"/>
          </p:nvPr>
        </p:nvSpPr>
        <p:spPr>
          <a:xfrm>
            <a:off x="3124200" y="6356351"/>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1"/>
            <a:ext cx="2133600" cy="365125"/>
          </a:xfrm>
          <a:prstGeom prst="rect">
            <a:avLst/>
          </a:prstGeom>
        </p:spPr>
        <p:txBody>
          <a:bodyPr/>
          <a:lstStyle>
            <a:lvl1pPr>
              <a:defRPr/>
            </a:lvl1pPr>
          </a:lstStyle>
          <a:p>
            <a:fld id="{B16E2372-E976-B548-A365-40B431A3CFFC}" type="slidenum">
              <a:rPr lang="en-US"/>
              <a:pPr/>
              <a:t>‹#›</a:t>
            </a:fld>
            <a:endParaRPr lang="en-US"/>
          </a:p>
        </p:txBody>
      </p:sp>
    </p:spTree>
    <p:extLst>
      <p:ext uri="{BB962C8B-B14F-4D97-AF65-F5344CB8AC3E}">
        <p14:creationId xmlns:p14="http://schemas.microsoft.com/office/powerpoint/2010/main" val="111860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ln/>
        </p:spPr>
        <p:txBody>
          <a:bodyPr/>
          <a:lstStyle>
            <a:lvl1pPr>
              <a:defRPr/>
            </a:lvl1pPr>
          </a:lstStyle>
          <a:p>
            <a:pPr>
              <a:defRPr/>
            </a:pPr>
            <a:fld id="{472BD043-E4E4-B94A-9967-C5F172BDA00B}" type="datetime1">
              <a:rPr lang="en-US" smtClean="0"/>
              <a:t>2/19/2020</a:t>
            </a:fld>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fld id="{C3C079AC-67ED-6A43-B59E-F848E69DD6D2}" type="slidenum">
              <a:rPr lang="en-US" altLang="x-none"/>
              <a:pPr/>
              <a:t>‹#›</a:t>
            </a:fld>
            <a:endParaRPr lang="en-US" altLang="x-none"/>
          </a:p>
        </p:txBody>
      </p:sp>
    </p:spTree>
    <p:extLst>
      <p:ext uri="{BB962C8B-B14F-4D97-AF65-F5344CB8AC3E}">
        <p14:creationId xmlns:p14="http://schemas.microsoft.com/office/powerpoint/2010/main" val="2116632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3" name="Date Placeholder 2"/>
          <p:cNvSpPr>
            <a:spLocks noGrp="1"/>
          </p:cNvSpPr>
          <p:nvPr>
            <p:ph type="dt" sz="half" idx="10"/>
          </p:nvPr>
        </p:nvSpPr>
        <p:spPr/>
        <p:txBody>
          <a:bodyPr/>
          <a:lstStyle/>
          <a:p>
            <a:fld id="{93F772EF-F1A3-BA49-9F7D-8275FE68D029}" type="datetime1">
              <a:rPr lang="en-US" smtClean="0"/>
              <a:t>2/19/2020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A9ED07-9571-E14F-B8DD-ED921D6D7475}" type="slidenum">
              <a:rPr lang="en-US" smtClean="0"/>
              <a:t>‹#›</a:t>
            </a:fld>
            <a:endParaRPr lang="en-US"/>
          </a:p>
        </p:txBody>
      </p:sp>
      <p:sp>
        <p:nvSpPr>
          <p:cNvPr id="7" name="Title 1"/>
          <p:cNvSpPr>
            <a:spLocks noGrp="1"/>
          </p:cNvSpPr>
          <p:nvPr>
            <p:ph type="title" hasCustomPrompt="1"/>
          </p:nvPr>
        </p:nvSpPr>
        <p:spPr>
          <a:xfrm>
            <a:off x="0" y="2447"/>
            <a:ext cx="4572000" cy="1080000"/>
          </a:xfrm>
          <a:solidFill>
            <a:srgbClr val="1D9485"/>
          </a:solidFill>
        </p:spPr>
        <p:txBody>
          <a:bodyPr>
            <a:normAutofit/>
          </a:bodyPr>
          <a:lstStyle>
            <a:lvl1pPr algn="ctr">
              <a:defRPr sz="2400" b="1">
                <a:solidFill>
                  <a:schemeClr val="bg1"/>
                </a:solidFill>
              </a:defRPr>
            </a:lvl1p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2447"/>
            <a:ext cx="4572000" cy="1080000"/>
          </a:xfrm>
          <a:solidFill>
            <a:srgbClr val="1D9485"/>
          </a:solidFill>
        </p:spPr>
        <p:txBody>
          <a:bodyPr>
            <a:normAutofit/>
          </a:bodyPr>
          <a:lstStyle>
            <a:lvl1pPr algn="ctr">
              <a:defRPr sz="2400" b="1">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228600" indent="-228600">
              <a:buFont typeface="Wingdings" panose="05000000000000000000" pitchFamily="2" charset="2"/>
              <a:buChar char="q"/>
              <a:defRPr/>
            </a:lvl1pPr>
            <a:lvl2pPr marL="541338" indent="-228600">
              <a:defRPr/>
            </a:lvl2pPr>
            <a:lvl3pPr marL="804863" indent="-228600" defTabSz="895350">
              <a:buFont typeface="Wingdings" panose="05000000000000000000" pitchFamily="2" charset="2"/>
              <a:buChar char="§"/>
              <a:defRPr/>
            </a:lvl3pPr>
            <a:lvl4pPr marL="1074738" indent="-228600">
              <a:defRPr/>
            </a:lvl4pPr>
            <a:lvl5pPr marL="1346200" indent="-2286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A7E6BA3-733E-9A48-B53F-AE20251EE4A2}" type="datetime1">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D2B6F3C1-E7CB-B94F-AC2D-FAE91BE54131}" type="datetime1">
              <a:rPr lang="en-US" smtClean="0"/>
              <a:t>2/19/2020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6F3C1-E7CB-B94F-AC2D-FAE91BE54131}" type="datetime1">
              <a:rPr lang="en-US" smtClean="0"/>
              <a:t>2/19/2020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A9ED07-9571-E14F-B8DD-ED921D6D7475}"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Tree>
    <p:extLst>
      <p:ext uri="{BB962C8B-B14F-4D97-AF65-F5344CB8AC3E}">
        <p14:creationId xmlns:p14="http://schemas.microsoft.com/office/powerpoint/2010/main" val="2566482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69FDAD-C6DC-0644-ACE3-B02F3BE70DD3}" type="datetime1">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36BEAD-9DCE-E046-9FF7-A53DA9C7EBA4}" type="datetime1">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4518"/>
            <a:ext cx="4572000" cy="1080000"/>
          </a:xfrm>
        </p:spPr>
        <p:txBody>
          <a:bodyPr>
            <a:normAutofit/>
          </a:bodyPr>
          <a:lstStyle>
            <a:lvl1pPr>
              <a:defRPr sz="24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0A379B-4DBC-EC4A-80E9-4A595A8EB8C0}" type="datetime1">
              <a:rPr lang="en-US" smtClean="0"/>
              <a:t>2/19/2020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EDEC5C-0101-CE4F-A596-09C7ABF8E9BC}" type="datetime1">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9ED07-9571-E14F-B8DD-ED921D6D747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22"/>
            <a:ext cx="4572000" cy="1080000"/>
          </a:xfrm>
          <a:prstGeom prst="rect">
            <a:avLst/>
          </a:prstGeom>
          <a:solidFill>
            <a:srgbClr val="1D9485"/>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0005A-9FAB-CB4A-AB44-B7A89BE0BE5E}" type="datetime1">
              <a:rPr lang="en-US" smtClean="0"/>
              <a:t>2/19/2020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1">
                <a:solidFill>
                  <a:schemeClr val="tx1">
                    <a:lumMod val="50000"/>
                    <a:lumOff val="50000"/>
                  </a:schemeClr>
                </a:solidFill>
              </a:defRPr>
            </a:lvl1pPr>
          </a:lstStyle>
          <a:p>
            <a:fld id="{02A9ED07-9571-E14F-B8DD-ED921D6D7475}" type="slidenum">
              <a:rPr lang="en-US" smtClean="0"/>
              <a:pPr/>
              <a:t>‹#›</a:t>
            </a:fld>
            <a:endParaRPr lang="en-US" dirty="0"/>
          </a:p>
        </p:txBody>
      </p:sp>
    </p:spTree>
    <p:extLst>
      <p:ext uri="{BB962C8B-B14F-4D97-AF65-F5344CB8AC3E}">
        <p14:creationId xmlns:p14="http://schemas.microsoft.com/office/powerpoint/2010/main" val="151486610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2" r:id="rId3"/>
    <p:sldLayoutId id="2147483667" r:id="rId4"/>
    <p:sldLayoutId id="2147483675" r:id="rId5"/>
    <p:sldLayoutId id="2147483663" r:id="rId6"/>
    <p:sldLayoutId id="2147483664" r:id="rId7"/>
    <p:sldLayoutId id="2147483665" r:id="rId8"/>
    <p:sldLayoutId id="2147483668" r:id="rId9"/>
    <p:sldLayoutId id="2147483669" r:id="rId10"/>
    <p:sldLayoutId id="2147483670" r:id="rId11"/>
    <p:sldLayoutId id="2147483671" r:id="rId12"/>
    <p:sldLayoutId id="2147483672" r:id="rId13"/>
    <p:sldLayoutId id="2147483673" r:id="rId14"/>
    <p:sldLayoutId id="2147483674" r:id="rId15"/>
  </p:sldLayoutIdLst>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q"/>
        <a:defRPr sz="2400" kern="1200">
          <a:solidFill>
            <a:srgbClr val="1D9485"/>
          </a:solidFill>
          <a:latin typeface="+mn-lt"/>
          <a:ea typeface="+mn-ea"/>
          <a:cs typeface="+mn-cs"/>
        </a:defRPr>
      </a:lvl1pPr>
      <a:lvl2pPr marL="450850" indent="-180975"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2pPr>
      <a:lvl3pPr marL="623888" indent="-173038"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3pPr>
      <a:lvl4pPr marL="804863"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985838"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90756"/>
            <a:ext cx="7772400" cy="2387600"/>
          </a:xfrm>
        </p:spPr>
        <p:txBody>
          <a:bodyPr>
            <a:normAutofit fontScale="90000"/>
          </a:bodyPr>
          <a:lstStyle/>
          <a:p>
            <a:r>
              <a:rPr lang="en-US" b="1" dirty="0" smtClean="0">
                <a:solidFill>
                  <a:schemeClr val="bg1"/>
                </a:solidFill>
              </a:rPr>
              <a:t>INTRODUCTION: </a:t>
            </a:r>
            <a:r>
              <a:rPr lang="en-US" b="1" dirty="0" smtClean="0"/>
              <a:t/>
            </a:r>
            <a:br>
              <a:rPr lang="en-US" b="1" dirty="0" smtClean="0"/>
            </a:br>
            <a:r>
              <a:rPr lang="en-US" b="1" dirty="0" smtClean="0">
                <a:solidFill>
                  <a:srgbClr val="EFB841"/>
                </a:solidFill>
              </a:rPr>
              <a:t>CHEMICALS IN THE SOCIETY</a:t>
            </a:r>
            <a:endParaRPr lang="en-US" b="1" dirty="0">
              <a:solidFill>
                <a:srgbClr val="EFB841"/>
              </a:solidFill>
            </a:endParaRPr>
          </a:p>
        </p:txBody>
      </p:sp>
      <p:sp>
        <p:nvSpPr>
          <p:cNvPr id="4" name="Slide Number Placeholder 3"/>
          <p:cNvSpPr>
            <a:spLocks noGrp="1"/>
          </p:cNvSpPr>
          <p:nvPr>
            <p:ph type="sldNum" sz="quarter" idx="12"/>
          </p:nvPr>
        </p:nvSpPr>
        <p:spPr/>
        <p:txBody>
          <a:bodyPr/>
          <a:lstStyle/>
          <a:p>
            <a:fld id="{02A9ED07-9571-E14F-B8DD-ED921D6D7475}" type="slidenum">
              <a:rPr lang="en-US" smtClean="0"/>
              <a:t>1</a:t>
            </a:fld>
            <a:endParaRPr lang="en-US"/>
          </a:p>
        </p:txBody>
      </p:sp>
      <p:sp>
        <p:nvSpPr>
          <p:cNvPr id="3" name="Rectangle 2"/>
          <p:cNvSpPr/>
          <p:nvPr/>
        </p:nvSpPr>
        <p:spPr>
          <a:xfrm>
            <a:off x="0" y="6318000"/>
            <a:ext cx="4572000" cy="540000"/>
          </a:xfrm>
          <a:prstGeom prst="rect">
            <a:avLst/>
          </a:prstGeom>
          <a:solidFill>
            <a:srgbClr val="EFB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1B9384"/>
                </a:solidFill>
              </a:rPr>
              <a:t>MODULE 1 - MORNING </a:t>
            </a:r>
            <a:r>
              <a:rPr lang="fr-FR" sz="1600" b="1" dirty="0">
                <a:solidFill>
                  <a:srgbClr val="1B9384"/>
                </a:solidFill>
              </a:rPr>
              <a:t>SESSION I </a:t>
            </a:r>
          </a:p>
          <a:p>
            <a:pPr algn="ctr"/>
            <a:r>
              <a:rPr lang="fr-FR" sz="1600" b="1" dirty="0" smtClean="0">
                <a:solidFill>
                  <a:schemeClr val="bg1"/>
                </a:solidFill>
              </a:rPr>
              <a:t>1-DAY PRESENTATION</a:t>
            </a:r>
            <a:endParaRPr lang="fr-FR" sz="1600" b="1" dirty="0">
              <a:solidFill>
                <a:schemeClr val="bg1"/>
              </a:solidFill>
            </a:endParaRPr>
          </a:p>
        </p:txBody>
      </p:sp>
      <p:sp>
        <p:nvSpPr>
          <p:cNvPr id="5" name="Rectangle 4"/>
          <p:cNvSpPr/>
          <p:nvPr/>
        </p:nvSpPr>
        <p:spPr>
          <a:xfrm>
            <a:off x="4572000" y="6318000"/>
            <a:ext cx="4572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rPr>
              <a:t>www.greenchemistry-toolkit.org</a:t>
            </a:r>
          </a:p>
        </p:txBody>
      </p:sp>
    </p:spTree>
    <p:extLst>
      <p:ext uri="{BB962C8B-B14F-4D97-AF65-F5344CB8AC3E}">
        <p14:creationId xmlns:p14="http://schemas.microsoft.com/office/powerpoint/2010/main" val="5251445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1" y="0"/>
            <a:ext cx="4572000" cy="1080000"/>
          </a:xfrm>
        </p:spPr>
        <p:txBody>
          <a:bodyPr/>
          <a:lstStyle/>
          <a:p>
            <a:pPr eaLnBrk="1" hangingPunct="1"/>
            <a:r>
              <a:rPr lang="en-US" altLang="en-US" dirty="0" smtClean="0"/>
              <a:t>UNINTENDED CONSEQUENCES</a:t>
            </a:r>
            <a:endParaRPr lang="en-US" altLang="en-US" dirty="0"/>
          </a:p>
        </p:txBody>
      </p:sp>
      <p:sp>
        <p:nvSpPr>
          <p:cNvPr id="93186" name="Content Placeholder 2"/>
          <p:cNvSpPr>
            <a:spLocks noGrp="1"/>
          </p:cNvSpPr>
          <p:nvPr>
            <p:ph idx="1"/>
          </p:nvPr>
        </p:nvSpPr>
        <p:spPr>
          <a:xfrm>
            <a:off x="774280" y="2716161"/>
            <a:ext cx="2930769" cy="1881554"/>
          </a:xfrm>
        </p:spPr>
        <p:txBody>
          <a:bodyPr>
            <a:normAutofit/>
          </a:bodyPr>
          <a:lstStyle/>
          <a:p>
            <a:pPr marL="0" indent="0" algn="ctr" eaLnBrk="1" hangingPunct="1">
              <a:buFontTx/>
              <a:buNone/>
              <a:defRPr/>
            </a:pPr>
            <a:r>
              <a:rPr lang="en-US" dirty="0">
                <a:cs typeface="ＭＳ Ｐゴシック" charset="0"/>
              </a:rPr>
              <a:t>Purifying water with acutely lethal substances.</a:t>
            </a:r>
          </a:p>
        </p:txBody>
      </p:sp>
      <p:pic>
        <p:nvPicPr>
          <p:cNvPr id="16387" name="Pictur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029200" y="1702412"/>
            <a:ext cx="41148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02A9ED07-9571-E14F-B8DD-ED921D6D7475}" type="slidenum">
              <a:rPr lang="en-US" smtClean="0"/>
              <a:t>10</a:t>
            </a:fld>
            <a:endParaRPr lang="en-US"/>
          </a:p>
        </p:txBody>
      </p:sp>
      <p:sp>
        <p:nvSpPr>
          <p:cNvPr id="3" name="TextBox 2"/>
          <p:cNvSpPr txBox="1"/>
          <p:nvPr/>
        </p:nvSpPr>
        <p:spPr>
          <a:xfrm>
            <a:off x="4973047" y="5188562"/>
            <a:ext cx="3325077" cy="323165"/>
          </a:xfrm>
          <a:prstGeom prst="rect">
            <a:avLst/>
          </a:prstGeom>
          <a:noFill/>
        </p:spPr>
        <p:txBody>
          <a:bodyPr wrap="none" rtlCol="0">
            <a:spAutoFit/>
          </a:bodyPr>
          <a:lstStyle/>
          <a:p>
            <a:r>
              <a:rPr lang="en-US" sz="1500" dirty="0"/>
              <a:t>Chlorine transported in Washington D.C.</a:t>
            </a:r>
          </a:p>
        </p:txBody>
      </p:sp>
    </p:spTree>
    <p:extLst>
      <p:ext uri="{BB962C8B-B14F-4D97-AF65-F5344CB8AC3E}">
        <p14:creationId xmlns:p14="http://schemas.microsoft.com/office/powerpoint/2010/main" val="37880493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0" y="0"/>
            <a:ext cx="4572000" cy="1080000"/>
          </a:xfrm>
        </p:spPr>
        <p:txBody>
          <a:bodyPr/>
          <a:lstStyle/>
          <a:p>
            <a:pPr eaLnBrk="1" hangingPunct="1"/>
            <a:r>
              <a:rPr lang="en-US" altLang="en-US" dirty="0" smtClean="0"/>
              <a:t>UNINTENDED CONSEQUENCES</a:t>
            </a:r>
            <a:endParaRPr lang="en-US" altLang="en-US" dirty="0"/>
          </a:p>
        </p:txBody>
      </p:sp>
      <p:sp>
        <p:nvSpPr>
          <p:cNvPr id="94210" name="Content Placeholder 2"/>
          <p:cNvSpPr>
            <a:spLocks noGrp="1"/>
          </p:cNvSpPr>
          <p:nvPr>
            <p:ph idx="1"/>
          </p:nvPr>
        </p:nvSpPr>
        <p:spPr>
          <a:xfrm>
            <a:off x="860075" y="2581867"/>
            <a:ext cx="3048000" cy="1940169"/>
          </a:xfrm>
        </p:spPr>
        <p:txBody>
          <a:bodyPr>
            <a:normAutofit/>
          </a:bodyPr>
          <a:lstStyle/>
          <a:p>
            <a:pPr marL="0" indent="0" algn="ctr" eaLnBrk="1" hangingPunct="1">
              <a:buFontTx/>
              <a:buNone/>
              <a:defRPr/>
            </a:pPr>
            <a:r>
              <a:rPr lang="en-US" dirty="0">
                <a:cs typeface="ＭＳ Ｐゴシック" charset="0"/>
              </a:rPr>
              <a:t>Renewable energy through the use of precious, rare, toxic metals in photovoltaics.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28127" y="1393052"/>
            <a:ext cx="2769711" cy="3694103"/>
          </a:xfrm>
          <a:prstGeom prst="rect">
            <a:avLst/>
          </a:prstGeom>
        </p:spPr>
      </p:pic>
      <p:sp>
        <p:nvSpPr>
          <p:cNvPr id="3" name="TextBox 2"/>
          <p:cNvSpPr txBox="1"/>
          <p:nvPr/>
        </p:nvSpPr>
        <p:spPr>
          <a:xfrm>
            <a:off x="6677687" y="5781411"/>
            <a:ext cx="1720151" cy="276999"/>
          </a:xfrm>
          <a:prstGeom prst="rect">
            <a:avLst/>
          </a:prstGeom>
          <a:noFill/>
        </p:spPr>
        <p:txBody>
          <a:bodyPr wrap="none" rtlCol="0">
            <a:spAutoFit/>
          </a:bodyPr>
          <a:lstStyle/>
          <a:p>
            <a:r>
              <a:rPr lang="en-US" sz="1200" dirty="0"/>
              <a:t>Image source: Wikipedia</a:t>
            </a:r>
          </a:p>
        </p:txBody>
      </p:sp>
      <p:sp>
        <p:nvSpPr>
          <p:cNvPr id="4" name="Slide Number Placeholder 3"/>
          <p:cNvSpPr>
            <a:spLocks noGrp="1"/>
          </p:cNvSpPr>
          <p:nvPr>
            <p:ph type="sldNum" sz="quarter" idx="12"/>
          </p:nvPr>
        </p:nvSpPr>
        <p:spPr/>
        <p:txBody>
          <a:bodyPr/>
          <a:lstStyle/>
          <a:p>
            <a:fld id="{02A9ED07-9571-E14F-B8DD-ED921D6D7475}" type="slidenum">
              <a:rPr lang="en-US" smtClean="0"/>
              <a:t>11</a:t>
            </a:fld>
            <a:endParaRPr lang="en-US"/>
          </a:p>
        </p:txBody>
      </p:sp>
      <p:sp>
        <p:nvSpPr>
          <p:cNvPr id="5" name="TextBox 4"/>
          <p:cNvSpPr txBox="1"/>
          <p:nvPr/>
        </p:nvSpPr>
        <p:spPr>
          <a:xfrm>
            <a:off x="5504127" y="5206472"/>
            <a:ext cx="2893711" cy="553998"/>
          </a:xfrm>
          <a:prstGeom prst="rect">
            <a:avLst/>
          </a:prstGeom>
          <a:noFill/>
        </p:spPr>
        <p:txBody>
          <a:bodyPr wrap="square" rtlCol="0">
            <a:spAutoFit/>
          </a:bodyPr>
          <a:lstStyle/>
          <a:p>
            <a:r>
              <a:rPr lang="en-US" sz="1500" dirty="0"/>
              <a:t>Solar panel installed on the roof of the building</a:t>
            </a:r>
          </a:p>
        </p:txBody>
      </p:sp>
    </p:spTree>
    <p:extLst>
      <p:ext uri="{BB962C8B-B14F-4D97-AF65-F5344CB8AC3E}">
        <p14:creationId xmlns:p14="http://schemas.microsoft.com/office/powerpoint/2010/main" val="143306325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ENVIRONMENTAL CHALLENGES</a:t>
            </a:r>
            <a:endParaRPr lang="en-US" dirty="0"/>
          </a:p>
        </p:txBody>
      </p:sp>
      <p:sp>
        <p:nvSpPr>
          <p:cNvPr id="5" name="Content Placeholder 4"/>
          <p:cNvSpPr>
            <a:spLocks noGrp="1"/>
          </p:cNvSpPr>
          <p:nvPr>
            <p:ph idx="1"/>
          </p:nvPr>
        </p:nvSpPr>
        <p:spPr/>
        <p:txBody>
          <a:bodyPr/>
          <a:lstStyle/>
          <a:p>
            <a:r>
              <a:rPr lang="en-US" dirty="0"/>
              <a:t>Population</a:t>
            </a:r>
          </a:p>
          <a:p>
            <a:r>
              <a:rPr lang="en-US" dirty="0"/>
              <a:t> Energy</a:t>
            </a:r>
          </a:p>
          <a:p>
            <a:r>
              <a:rPr lang="en-US" dirty="0"/>
              <a:t> Global Change</a:t>
            </a:r>
          </a:p>
          <a:p>
            <a:r>
              <a:rPr lang="en-US" dirty="0"/>
              <a:t> Resource Depletion</a:t>
            </a:r>
          </a:p>
          <a:p>
            <a:r>
              <a:rPr lang="en-US" dirty="0"/>
              <a:t> Food Supply</a:t>
            </a:r>
          </a:p>
          <a:p>
            <a:r>
              <a:rPr lang="en-US" dirty="0"/>
              <a:t> Toxics in the Environment</a:t>
            </a:r>
          </a:p>
          <a:p>
            <a:endParaRPr lang="en-US" dirty="0"/>
          </a:p>
        </p:txBody>
      </p:sp>
      <p:sp>
        <p:nvSpPr>
          <p:cNvPr id="3" name="Slide Number Placeholder 2"/>
          <p:cNvSpPr>
            <a:spLocks noGrp="1"/>
          </p:cNvSpPr>
          <p:nvPr>
            <p:ph type="sldNum" sz="quarter" idx="12"/>
          </p:nvPr>
        </p:nvSpPr>
        <p:spPr/>
        <p:txBody>
          <a:bodyPr/>
          <a:lstStyle/>
          <a:p>
            <a:fld id="{02A9ED07-9571-E14F-B8DD-ED921D6D7475}" type="slidenum">
              <a:rPr lang="en-US" smtClean="0"/>
              <a:t>12</a:t>
            </a:fld>
            <a:endParaRPr lang="en-US"/>
          </a:p>
        </p:txBody>
      </p:sp>
    </p:spTree>
    <p:extLst>
      <p:ext uri="{BB962C8B-B14F-4D97-AF65-F5344CB8AC3E}">
        <p14:creationId xmlns:p14="http://schemas.microsoft.com/office/powerpoint/2010/main" val="1993642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normAutofit/>
          </a:bodyPr>
          <a:lstStyle/>
          <a:p>
            <a:pPr eaLnBrk="1" hangingPunct="1"/>
            <a:r>
              <a:rPr lang="en-US" dirty="0" smtClean="0"/>
              <a:t>POPULATION TRENDS</a:t>
            </a:r>
            <a:endParaRPr lang="en-US" dirty="0">
              <a:latin typeface="Arial" pitchFamily="-106" charset="0"/>
              <a:ea typeface="ＭＳ Ｐゴシック" pitchFamily="-106" charset="-128"/>
              <a:cs typeface="ＭＳ Ｐゴシック" pitchFamily="-106" charset="-128"/>
            </a:endParaRPr>
          </a:p>
        </p:txBody>
      </p:sp>
      <p:sp>
        <p:nvSpPr>
          <p:cNvPr id="3" name="Slide Number Placeholder 2"/>
          <p:cNvSpPr>
            <a:spLocks noGrp="1"/>
          </p:cNvSpPr>
          <p:nvPr>
            <p:ph type="sldNum" sz="quarter" idx="12"/>
          </p:nvPr>
        </p:nvSpPr>
        <p:spPr/>
        <p:txBody>
          <a:bodyPr/>
          <a:lstStyle/>
          <a:p>
            <a:fld id="{02A9ED07-9571-E14F-B8DD-ED921D6D7475}" type="slidenum">
              <a:rPr lang="en-US" smtClean="0"/>
              <a:t>13</a:t>
            </a:fld>
            <a:endParaRPr lang="en-US"/>
          </a:p>
        </p:txBody>
      </p:sp>
      <p:sp>
        <p:nvSpPr>
          <p:cNvPr id="116" name="Rectangle 115"/>
          <p:cNvSpPr/>
          <p:nvPr/>
        </p:nvSpPr>
        <p:spPr>
          <a:xfrm>
            <a:off x="4023925" y="5170580"/>
            <a:ext cx="4016989" cy="276999"/>
          </a:xfrm>
          <a:prstGeom prst="rect">
            <a:avLst/>
          </a:prstGeom>
        </p:spPr>
        <p:txBody>
          <a:bodyPr wrap="square">
            <a:spAutoFit/>
          </a:bodyPr>
          <a:lstStyle/>
          <a:p>
            <a:r>
              <a:rPr lang="en-US" sz="1200" dirty="0">
                <a:latin typeface="Arial" pitchFamily="-106" charset="0"/>
                <a:ea typeface="ＭＳ Ｐゴシック" pitchFamily="-106" charset="-128"/>
                <a:cs typeface="ＭＳ Ｐゴシック" pitchFamily="-106" charset="-128"/>
              </a:rPr>
              <a:t>Source: U.N. World Population Prospects, </a:t>
            </a:r>
            <a:r>
              <a:rPr lang="en-US" sz="1200" i="1" dirty="0">
                <a:latin typeface="Arial" pitchFamily="-106" charset="0"/>
                <a:ea typeface="ＭＳ Ｐゴシック" pitchFamily="-106" charset="-128"/>
                <a:cs typeface="ＭＳ Ｐゴシック" pitchFamily="-106" charset="-128"/>
              </a:rPr>
              <a:t>2000 Revision</a:t>
            </a:r>
            <a:endParaRPr lang="en-US" sz="1200" dirty="0"/>
          </a:p>
        </p:txBody>
      </p:sp>
      <p:sp>
        <p:nvSpPr>
          <p:cNvPr id="4" name="TextBox 3"/>
          <p:cNvSpPr txBox="1"/>
          <p:nvPr/>
        </p:nvSpPr>
        <p:spPr>
          <a:xfrm>
            <a:off x="473274" y="5449414"/>
            <a:ext cx="7968720" cy="646331"/>
          </a:xfrm>
          <a:prstGeom prst="rect">
            <a:avLst/>
          </a:prstGeom>
          <a:noFill/>
        </p:spPr>
        <p:txBody>
          <a:bodyPr wrap="none" rtlCol="0">
            <a:spAutoFit/>
          </a:bodyPr>
          <a:lstStyle/>
          <a:p>
            <a:r>
              <a:rPr lang="en-US" dirty="0"/>
              <a:t>Population growth in developing countries is predicted to reach 7.8 billion by 2050.</a:t>
            </a:r>
          </a:p>
          <a:p>
            <a:r>
              <a:rPr lang="en-US" dirty="0"/>
              <a:t>G-10 countries remain the same. </a:t>
            </a:r>
          </a:p>
        </p:txBody>
      </p:sp>
      <p:graphicFrame>
        <p:nvGraphicFramePr>
          <p:cNvPr id="118" name="Gráfico 117">
            <a:extLst>
              <a:ext uri="{FF2B5EF4-FFF2-40B4-BE49-F238E27FC236}">
                <a16:creationId xmlns:a16="http://schemas.microsoft.com/office/drawing/2014/main" id="{BED255F2-56E5-4A43-9A76-5E765EC811CD}"/>
              </a:ext>
            </a:extLst>
          </p:cNvPr>
          <p:cNvGraphicFramePr>
            <a:graphicFrameLocks/>
          </p:cNvGraphicFramePr>
          <p:nvPr>
            <p:extLst>
              <p:ext uri="{D42A27DB-BD31-4B8C-83A1-F6EECF244321}">
                <p14:modId xmlns:p14="http://schemas.microsoft.com/office/powerpoint/2010/main" val="782366134"/>
              </p:ext>
            </p:extLst>
          </p:nvPr>
        </p:nvGraphicFramePr>
        <p:xfrm>
          <a:off x="647700" y="1130546"/>
          <a:ext cx="7794294" cy="40400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6112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p:cNvSpPr>
            <a:spLocks noGrp="1" noChangeArrowheads="1"/>
          </p:cNvSpPr>
          <p:nvPr>
            <p:ph type="title"/>
          </p:nvPr>
        </p:nvSpPr>
        <p:spPr/>
        <p:txBody>
          <a:bodyPr/>
          <a:lstStyle/>
          <a:p>
            <a:pPr eaLnBrk="1" hangingPunct="1"/>
            <a:r>
              <a:rPr lang="en-US" dirty="0" smtClean="0"/>
              <a:t>QUALITY OF LIFE DILEMMA</a:t>
            </a:r>
            <a:endParaRPr lang="en-US" dirty="0">
              <a:latin typeface="Arial" pitchFamily="-106" charset="0"/>
              <a:ea typeface="ＭＳ Ｐゴシック" pitchFamily="-106" charset="-128"/>
              <a:cs typeface="ＭＳ Ｐゴシック" pitchFamily="-106" charset="-128"/>
            </a:endParaRPr>
          </a:p>
        </p:txBody>
      </p:sp>
      <p:sp>
        <p:nvSpPr>
          <p:cNvPr id="153602" name="Rectangle 3"/>
          <p:cNvSpPr>
            <a:spLocks noGrp="1" noChangeArrowheads="1"/>
          </p:cNvSpPr>
          <p:nvPr>
            <p:ph idx="1"/>
          </p:nvPr>
        </p:nvSpPr>
        <p:spPr/>
        <p:txBody>
          <a:bodyPr>
            <a:noAutofit/>
          </a:bodyPr>
          <a:lstStyle/>
          <a:p>
            <a:pPr eaLnBrk="1" hangingPunct="1">
              <a:lnSpc>
                <a:spcPct val="125000"/>
              </a:lnSpc>
            </a:pPr>
            <a:r>
              <a:rPr lang="en-US" dirty="0">
                <a:ea typeface="ＭＳ Ｐゴシック" pitchFamily="-106" charset="-128"/>
                <a:cs typeface="ＭＳ Ｐゴシック" pitchFamily="-106" charset="-128"/>
              </a:rPr>
              <a:t>Empirical data shows that increased quality of life correlates with sustainable population control</a:t>
            </a:r>
          </a:p>
          <a:p>
            <a:pPr eaLnBrk="1" hangingPunct="1">
              <a:lnSpc>
                <a:spcPct val="125000"/>
              </a:lnSpc>
            </a:pPr>
            <a:r>
              <a:rPr lang="en-US" dirty="0">
                <a:ea typeface="ＭＳ Ｐゴシック" pitchFamily="-106" charset="-128"/>
                <a:cs typeface="ＭＳ Ｐゴシック" pitchFamily="-106" charset="-128"/>
              </a:rPr>
              <a:t>Increased quality of life, however, has historically resulted in increased damage to the biosphere and the earth’s</a:t>
            </a:r>
            <a:r>
              <a:rPr lang="en-US" altLang="ja-JP" dirty="0">
                <a:ea typeface="ＭＳ Ｐゴシック" pitchFamily="-106" charset="-128"/>
                <a:cs typeface="ＭＳ Ｐゴシック" pitchFamily="-106" charset="-128"/>
              </a:rPr>
              <a:t> ability to sustain life</a:t>
            </a:r>
            <a:endParaRPr lang="en-US" dirty="0">
              <a:ea typeface="ＭＳ Ｐゴシック" pitchFamily="-106" charset="-128"/>
              <a:cs typeface="ＭＳ Ｐゴシック" pitchFamily="-106" charset="-128"/>
            </a:endParaRPr>
          </a:p>
        </p:txBody>
      </p:sp>
      <p:sp>
        <p:nvSpPr>
          <p:cNvPr id="2" name="Slide Number Placeholder 1"/>
          <p:cNvSpPr>
            <a:spLocks noGrp="1"/>
          </p:cNvSpPr>
          <p:nvPr>
            <p:ph type="sldNum" sz="quarter" idx="12"/>
          </p:nvPr>
        </p:nvSpPr>
        <p:spPr/>
        <p:txBody>
          <a:bodyPr/>
          <a:lstStyle/>
          <a:p>
            <a:fld id="{02A9ED07-9571-E14F-B8DD-ED921D6D7475}" type="slidenum">
              <a:rPr lang="en-US" smtClean="0"/>
              <a:t>14</a:t>
            </a:fld>
            <a:endParaRPr lang="en-US"/>
          </a:p>
        </p:txBody>
      </p:sp>
    </p:spTree>
    <p:extLst>
      <p:ext uri="{BB962C8B-B14F-4D97-AF65-F5344CB8AC3E}">
        <p14:creationId xmlns:p14="http://schemas.microsoft.com/office/powerpoint/2010/main" val="358147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ChangeArrowheads="1"/>
          </p:cNvSpPr>
          <p:nvPr/>
        </p:nvSpPr>
        <p:spPr bwMode="auto">
          <a:xfrm>
            <a:off x="711201" y="5543550"/>
            <a:ext cx="1897063" cy="342900"/>
          </a:xfrm>
          <a:prstGeom prst="rect">
            <a:avLst/>
          </a:prstGeom>
          <a:noFill/>
          <a:ln w="12700">
            <a:noFill/>
            <a:miter lim="800000"/>
            <a:headEnd/>
            <a:tailEnd/>
          </a:ln>
        </p:spPr>
        <p:txBody>
          <a:bodyPr>
            <a:prstTxWarp prst="textNoShape">
              <a:avLst/>
            </a:prstTxWarp>
          </a:bodyPr>
          <a:lstStyle/>
          <a:p>
            <a:endParaRPr lang="en-US"/>
          </a:p>
        </p:txBody>
      </p:sp>
      <p:sp>
        <p:nvSpPr>
          <p:cNvPr id="155650" name="Rectangle 3"/>
          <p:cNvSpPr>
            <a:spLocks noChangeArrowheads="1"/>
          </p:cNvSpPr>
          <p:nvPr/>
        </p:nvSpPr>
        <p:spPr bwMode="auto">
          <a:xfrm>
            <a:off x="3149600" y="5543550"/>
            <a:ext cx="2844800" cy="342900"/>
          </a:xfrm>
          <a:prstGeom prst="rect">
            <a:avLst/>
          </a:prstGeom>
          <a:noFill/>
          <a:ln w="12700">
            <a:noFill/>
            <a:miter lim="800000"/>
            <a:headEnd/>
            <a:tailEnd/>
          </a:ln>
        </p:spPr>
        <p:txBody>
          <a:bodyPr>
            <a:prstTxWarp prst="textNoShape">
              <a:avLst/>
            </a:prstTxWarp>
          </a:bodyPr>
          <a:lstStyle/>
          <a:p>
            <a:endParaRPr lang="en-US"/>
          </a:p>
        </p:txBody>
      </p:sp>
      <p:sp>
        <p:nvSpPr>
          <p:cNvPr id="155651" name="Rectangle 4"/>
          <p:cNvSpPr>
            <a:spLocks noGrp="1" noChangeArrowheads="1"/>
          </p:cNvSpPr>
          <p:nvPr>
            <p:ph type="title"/>
          </p:nvPr>
        </p:nvSpPr>
        <p:spPr/>
        <p:txBody>
          <a:bodyPr vert="horz" wrap="square" lIns="90488" tIns="44450" rIns="90488" bIns="44450" numCol="1" anchor="ctr" anchorCtr="0" compatLnSpc="1">
            <a:prstTxWarp prst="textNoShape">
              <a:avLst/>
            </a:prstTxWarp>
            <a:noAutofit/>
          </a:bodyPr>
          <a:lstStyle/>
          <a:p>
            <a:pPr eaLnBrk="1" hangingPunct="1"/>
            <a:r>
              <a:rPr lang="en-US" dirty="0" smtClean="0"/>
              <a:t>IMPACT OF DEVELOPMENT ON THE ENVIRONMENT</a:t>
            </a:r>
            <a:endParaRPr lang="en-US" dirty="0"/>
          </a:p>
        </p:txBody>
      </p:sp>
      <p:sp>
        <p:nvSpPr>
          <p:cNvPr id="2" name="Slide Number Placeholder 1"/>
          <p:cNvSpPr>
            <a:spLocks noGrp="1"/>
          </p:cNvSpPr>
          <p:nvPr>
            <p:ph type="sldNum" sz="quarter" idx="12"/>
          </p:nvPr>
        </p:nvSpPr>
        <p:spPr/>
        <p:txBody>
          <a:bodyPr/>
          <a:lstStyle/>
          <a:p>
            <a:fld id="{02A9ED07-9571-E14F-B8DD-ED921D6D7475}" type="slidenum">
              <a:rPr lang="en-US" smtClean="0"/>
              <a:t>15</a:t>
            </a:fld>
            <a:endParaRPr lang="en-US"/>
          </a:p>
        </p:txBody>
      </p:sp>
      <p:pic>
        <p:nvPicPr>
          <p:cNvPr id="155653" name="Picture 6"/>
          <p:cNvPicPr>
            <a:picLocks noChangeAspect="1" noChangeArrowheads="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373432" y="1819276"/>
            <a:ext cx="6524014" cy="3724275"/>
          </a:xfrm>
          <a:prstGeom prst="rect">
            <a:avLst/>
          </a:prstGeom>
          <a:noFill/>
          <a:ln w="9525">
            <a:noFill/>
            <a:miter lim="800000"/>
            <a:headEnd/>
            <a:tailEnd/>
          </a:ln>
        </p:spPr>
      </p:pic>
    </p:spTree>
    <p:extLst>
      <p:ext uri="{BB962C8B-B14F-4D97-AF65-F5344CB8AC3E}">
        <p14:creationId xmlns:p14="http://schemas.microsoft.com/office/powerpoint/2010/main" val="36985902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noChangeArrowheads="1"/>
          </p:cNvSpPr>
          <p:nvPr>
            <p:ph type="title"/>
          </p:nvPr>
        </p:nvSpPr>
        <p:spPr/>
        <p:txBody>
          <a:bodyPr>
            <a:normAutofit/>
          </a:bodyPr>
          <a:lstStyle/>
          <a:p>
            <a:r>
              <a:rPr lang="en-US" dirty="0" smtClean="0"/>
              <a:t>POPULATIONAL CHALLENGE</a:t>
            </a:r>
            <a:endParaRPr lang="en-US" dirty="0"/>
          </a:p>
        </p:txBody>
      </p:sp>
      <p:sp>
        <p:nvSpPr>
          <p:cNvPr id="157698" name="Rectangle 3"/>
          <p:cNvSpPr>
            <a:spLocks noGrp="1" noChangeArrowheads="1"/>
          </p:cNvSpPr>
          <p:nvPr>
            <p:ph idx="1"/>
          </p:nvPr>
        </p:nvSpPr>
        <p:spPr>
          <a:xfrm>
            <a:off x="628650" y="1825625"/>
            <a:ext cx="7549435" cy="4351338"/>
          </a:xfrm>
        </p:spPr>
        <p:txBody>
          <a:bodyPr>
            <a:normAutofit/>
          </a:bodyPr>
          <a:lstStyle/>
          <a:p>
            <a:pPr eaLnBrk="1" hangingPunct="1">
              <a:lnSpc>
                <a:spcPct val="120000"/>
              </a:lnSpc>
            </a:pPr>
            <a:r>
              <a:rPr lang="en-US" b="1" dirty="0">
                <a:ea typeface="ＭＳ Ｐゴシック" pitchFamily="-106" charset="-128"/>
                <a:cs typeface="ＭＳ Ｐゴシック" pitchFamily="-106" charset="-128"/>
              </a:rPr>
              <a:t>The challenge:</a:t>
            </a:r>
            <a:r>
              <a:rPr lang="en-US" dirty="0">
                <a:ea typeface="ＭＳ Ｐゴシック" pitchFamily="-106" charset="-128"/>
                <a:cs typeface="ＭＳ Ｐゴシック" pitchFamily="-106" charset="-128"/>
              </a:rPr>
              <a:t> How to increase quality of life while minimizing detrimental effects to human health, the environment, and the biosphere</a:t>
            </a:r>
          </a:p>
          <a:p>
            <a:pPr eaLnBrk="1" hangingPunct="1">
              <a:lnSpc>
                <a:spcPct val="120000"/>
              </a:lnSpc>
            </a:pPr>
            <a:r>
              <a:rPr lang="en-US" b="1" dirty="0">
                <a:ea typeface="ＭＳ Ｐゴシック" pitchFamily="-106" charset="-128"/>
                <a:cs typeface="ＭＳ Ｐゴシック" pitchFamily="-106" charset="-128"/>
              </a:rPr>
              <a:t>The solution:</a:t>
            </a:r>
            <a:r>
              <a:rPr lang="en-US" dirty="0">
                <a:ea typeface="ＭＳ Ｐゴシック" pitchFamily="-106" charset="-128"/>
                <a:cs typeface="ＭＳ Ｐゴシック" pitchFamily="-106" charset="-128"/>
              </a:rPr>
              <a:t> Green Chemistry and Green Engineering provide a mechanism to address this challenge in very real terms</a:t>
            </a:r>
          </a:p>
        </p:txBody>
      </p:sp>
      <p:sp>
        <p:nvSpPr>
          <p:cNvPr id="2" name="Slide Number Placeholder 1"/>
          <p:cNvSpPr>
            <a:spLocks noGrp="1"/>
          </p:cNvSpPr>
          <p:nvPr>
            <p:ph type="sldNum" sz="quarter" idx="12"/>
          </p:nvPr>
        </p:nvSpPr>
        <p:spPr/>
        <p:txBody>
          <a:bodyPr/>
          <a:lstStyle/>
          <a:p>
            <a:fld id="{02A9ED07-9571-E14F-B8DD-ED921D6D7475}" type="slidenum">
              <a:rPr lang="en-US" smtClean="0"/>
              <a:t>16</a:t>
            </a:fld>
            <a:endParaRPr lang="en-US"/>
          </a:p>
        </p:txBody>
      </p:sp>
    </p:spTree>
    <p:extLst>
      <p:ext uri="{BB962C8B-B14F-4D97-AF65-F5344CB8AC3E}">
        <p14:creationId xmlns:p14="http://schemas.microsoft.com/office/powerpoint/2010/main" val="14574427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2A9ED07-9571-E14F-B8DD-ED921D6D7475}" type="slidenum">
              <a:rPr lang="en-US" smtClean="0"/>
              <a:t>17</a:t>
            </a:fld>
            <a:endParaRPr lang="en-US"/>
          </a:p>
        </p:txBody>
      </p:sp>
      <p:sp>
        <p:nvSpPr>
          <p:cNvPr id="165890" name="Rectangle 2"/>
          <p:cNvSpPr>
            <a:spLocks noGrp="1" noChangeArrowheads="1"/>
          </p:cNvSpPr>
          <p:nvPr>
            <p:ph type="title"/>
          </p:nvPr>
        </p:nvSpPr>
        <p:spPr/>
        <p:txBody>
          <a:bodyPr rtlCol="0">
            <a:normAutofit/>
          </a:bodyPr>
          <a:lstStyle/>
          <a:p>
            <a:pPr fontAlgn="auto">
              <a:spcAft>
                <a:spcPts val="0"/>
              </a:spcAft>
              <a:defRPr/>
            </a:pPr>
            <a:r>
              <a:rPr lang="en-US" dirty="0" smtClean="0"/>
              <a:t>EFFICIENCY THROUGH SCIENCE AND TECHNOLOGY</a:t>
            </a:r>
            <a:endParaRPr lang="en-US" dirty="0"/>
          </a:p>
        </p:txBody>
      </p:sp>
      <p:pic>
        <p:nvPicPr>
          <p:cNvPr id="159746" name="Picture 3"/>
          <p:cNvPicPr>
            <a:picLocks noChangeAspect="1" noChangeArrowheads="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1402866" y="2162137"/>
            <a:ext cx="6291385" cy="3484960"/>
          </a:xfrm>
          <a:prstGeom prst="rect">
            <a:avLst/>
          </a:prstGeom>
          <a:noFill/>
          <a:ln w="9525">
            <a:noFill/>
            <a:miter lim="800000"/>
            <a:headEnd/>
            <a:tailEnd/>
          </a:ln>
        </p:spPr>
      </p:pic>
    </p:spTree>
    <p:extLst>
      <p:ext uri="{BB962C8B-B14F-4D97-AF65-F5344CB8AC3E}">
        <p14:creationId xmlns:p14="http://schemas.microsoft.com/office/powerpoint/2010/main" val="5011752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ext Box 2"/>
          <p:cNvSpPr txBox="1">
            <a:spLocks noChangeArrowheads="1"/>
          </p:cNvSpPr>
          <p:nvPr/>
        </p:nvSpPr>
        <p:spPr bwMode="auto">
          <a:xfrm>
            <a:off x="2698123" y="1492250"/>
            <a:ext cx="6278451" cy="3804118"/>
          </a:xfrm>
          <a:prstGeom prst="rect">
            <a:avLst/>
          </a:prstGeom>
          <a:noFill/>
          <a:ln w="9525">
            <a:noFill/>
            <a:miter lim="800000"/>
            <a:headEnd/>
            <a:tailEnd/>
          </a:ln>
        </p:spPr>
        <p:txBody>
          <a:bodyPr wrap="square">
            <a:prstTxWarp prst="textNoShape">
              <a:avLst/>
            </a:prstTxWarp>
            <a:spAutoFit/>
          </a:bodyPr>
          <a:lstStyle/>
          <a:p>
            <a:pPr>
              <a:lnSpc>
                <a:spcPct val="90000"/>
              </a:lnSpc>
              <a:spcBef>
                <a:spcPct val="50000"/>
              </a:spcBef>
            </a:pPr>
            <a:r>
              <a:rPr lang="ja-JP" altLang="en-US" sz="3200" dirty="0"/>
              <a:t>“</a:t>
            </a:r>
            <a:r>
              <a:rPr lang="en-US" altLang="ja-JP" sz="3200" dirty="0"/>
              <a:t>The great enemy of the truth is very often not the </a:t>
            </a:r>
            <a:r>
              <a:rPr lang="en-US" altLang="ja-JP" sz="3200" i="1" dirty="0"/>
              <a:t>lie</a:t>
            </a:r>
            <a:r>
              <a:rPr lang="en-US" altLang="ja-JP" sz="3200" dirty="0"/>
              <a:t> -- deliberate, contrived and dishonest    </a:t>
            </a:r>
          </a:p>
          <a:p>
            <a:pPr>
              <a:lnSpc>
                <a:spcPct val="90000"/>
              </a:lnSpc>
              <a:spcBef>
                <a:spcPct val="50000"/>
              </a:spcBef>
            </a:pPr>
            <a:r>
              <a:rPr lang="en-US" sz="3200" dirty="0"/>
              <a:t>but the </a:t>
            </a:r>
            <a:r>
              <a:rPr lang="en-US" sz="3200" i="1" dirty="0"/>
              <a:t>myth --</a:t>
            </a:r>
            <a:r>
              <a:rPr lang="en-US" sz="3200" dirty="0"/>
              <a:t> persistent, persuasive and realistic.</a:t>
            </a:r>
            <a:r>
              <a:rPr lang="ja-JP" altLang="en-US" sz="3200" dirty="0"/>
              <a:t>”</a:t>
            </a:r>
            <a:endParaRPr lang="en-US" altLang="ja-JP" sz="3200" dirty="0"/>
          </a:p>
          <a:p>
            <a:pPr algn="r">
              <a:lnSpc>
                <a:spcPct val="90000"/>
              </a:lnSpc>
              <a:spcBef>
                <a:spcPct val="50000"/>
              </a:spcBef>
            </a:pPr>
            <a:endParaRPr lang="en-US" sz="3400" dirty="0"/>
          </a:p>
          <a:p>
            <a:pPr algn="r">
              <a:lnSpc>
                <a:spcPct val="90000"/>
              </a:lnSpc>
              <a:spcBef>
                <a:spcPct val="50000"/>
              </a:spcBef>
            </a:pPr>
            <a:r>
              <a:rPr lang="en-US" sz="2400" dirty="0"/>
              <a:t>John F. Kennedy</a:t>
            </a:r>
            <a:endParaRPr lang="en-US" sz="3600" dirty="0"/>
          </a:p>
        </p:txBody>
      </p:sp>
      <p:sp>
        <p:nvSpPr>
          <p:cNvPr id="2" name="Slide Number Placeholder 1"/>
          <p:cNvSpPr>
            <a:spLocks noGrp="1"/>
          </p:cNvSpPr>
          <p:nvPr>
            <p:ph type="sldNum" sz="quarter" idx="12"/>
          </p:nvPr>
        </p:nvSpPr>
        <p:spPr/>
        <p:txBody>
          <a:bodyPr/>
          <a:lstStyle/>
          <a:p>
            <a:fld id="{02A9ED07-9571-E14F-B8DD-ED921D6D7475}" type="slidenum">
              <a:rPr lang="en-US" smtClean="0"/>
              <a:t>18</a:t>
            </a:fld>
            <a:endParaRPr lang="en-US"/>
          </a:p>
        </p:txBody>
      </p:sp>
    </p:spTree>
    <p:extLst>
      <p:ext uri="{BB962C8B-B14F-4D97-AF65-F5344CB8AC3E}">
        <p14:creationId xmlns:p14="http://schemas.microsoft.com/office/powerpoint/2010/main" val="1102138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OTHER ENVIRONMENTAL CHALLENGES</a:t>
            </a:r>
            <a:endParaRPr lang="en-US" dirty="0"/>
          </a:p>
        </p:txBody>
      </p:sp>
      <p:sp>
        <p:nvSpPr>
          <p:cNvPr id="163842" name="Rectangle 3"/>
          <p:cNvSpPr>
            <a:spLocks noGrp="1" noChangeArrowheads="1"/>
          </p:cNvSpPr>
          <p:nvPr>
            <p:ph idx="1"/>
          </p:nvPr>
        </p:nvSpPr>
        <p:spPr/>
        <p:txBody>
          <a:bodyPr/>
          <a:lstStyle/>
          <a:p>
            <a:pPr eaLnBrk="1" hangingPunct="1"/>
            <a:r>
              <a:rPr lang="en-US" sz="2800" dirty="0">
                <a:ea typeface="ＭＳ Ｐゴシック" pitchFamily="-106" charset="-128"/>
                <a:cs typeface="ＭＳ Ｐゴシック" pitchFamily="-106" charset="-128"/>
              </a:rPr>
              <a:t> </a:t>
            </a:r>
            <a:r>
              <a:rPr lang="en-US" sz="2800" dirty="0">
                <a:solidFill>
                  <a:schemeClr val="tx1">
                    <a:lumMod val="50000"/>
                    <a:lumOff val="50000"/>
                  </a:schemeClr>
                </a:solidFill>
                <a:ea typeface="ＭＳ Ｐゴシック" pitchFamily="-106" charset="-128"/>
                <a:cs typeface="ＭＳ Ｐゴシック" pitchFamily="-106" charset="-128"/>
              </a:rPr>
              <a:t>Population</a:t>
            </a:r>
          </a:p>
          <a:p>
            <a:pPr eaLnBrk="1" hangingPunct="1"/>
            <a:r>
              <a:rPr lang="en-US" sz="2800" dirty="0">
                <a:ea typeface="ＭＳ Ｐゴシック" pitchFamily="-106" charset="-128"/>
                <a:cs typeface="ＭＳ Ｐゴシック" pitchFamily="-106" charset="-128"/>
              </a:rPr>
              <a:t> Energy</a:t>
            </a:r>
          </a:p>
          <a:p>
            <a:pPr eaLnBrk="1" hangingPunct="1"/>
            <a:r>
              <a:rPr lang="en-US" sz="2800" dirty="0">
                <a:ea typeface="ＭＳ Ｐゴシック" pitchFamily="-106" charset="-128"/>
                <a:cs typeface="ＭＳ Ｐゴシック" pitchFamily="-106" charset="-128"/>
              </a:rPr>
              <a:t> Global Change</a:t>
            </a:r>
          </a:p>
          <a:p>
            <a:pPr eaLnBrk="1" hangingPunct="1"/>
            <a:r>
              <a:rPr lang="en-US" sz="2800" dirty="0">
                <a:ea typeface="ＭＳ Ｐゴシック" pitchFamily="-106" charset="-128"/>
                <a:cs typeface="ＭＳ Ｐゴシック" pitchFamily="-106" charset="-128"/>
              </a:rPr>
              <a:t> Resource Depletion</a:t>
            </a:r>
          </a:p>
          <a:p>
            <a:pPr eaLnBrk="1" hangingPunct="1"/>
            <a:r>
              <a:rPr lang="en-US" sz="2800" dirty="0">
                <a:ea typeface="ＭＳ Ｐゴシック" pitchFamily="-106" charset="-128"/>
                <a:cs typeface="ＭＳ Ｐゴシック" pitchFamily="-106" charset="-128"/>
              </a:rPr>
              <a:t> Food Supply</a:t>
            </a:r>
          </a:p>
          <a:p>
            <a:pPr eaLnBrk="1" hangingPunct="1"/>
            <a:r>
              <a:rPr lang="en-US" sz="2800" dirty="0">
                <a:ea typeface="ＭＳ Ｐゴシック" pitchFamily="-106" charset="-128"/>
                <a:cs typeface="ＭＳ Ｐゴシック" pitchFamily="-106" charset="-128"/>
              </a:rPr>
              <a:t> Toxics in the Environment</a:t>
            </a:r>
          </a:p>
        </p:txBody>
      </p:sp>
      <p:sp>
        <p:nvSpPr>
          <p:cNvPr id="2" name="Slide Number Placeholder 1"/>
          <p:cNvSpPr>
            <a:spLocks noGrp="1"/>
          </p:cNvSpPr>
          <p:nvPr>
            <p:ph type="sldNum" sz="quarter" idx="12"/>
          </p:nvPr>
        </p:nvSpPr>
        <p:spPr/>
        <p:txBody>
          <a:bodyPr/>
          <a:lstStyle/>
          <a:p>
            <a:fld id="{02A9ED07-9571-E14F-B8DD-ED921D6D7475}" type="slidenum">
              <a:rPr lang="en-US" smtClean="0"/>
              <a:t>19</a:t>
            </a:fld>
            <a:endParaRPr lang="en-US"/>
          </a:p>
        </p:txBody>
      </p:sp>
    </p:spTree>
    <p:extLst>
      <p:ext uri="{BB962C8B-B14F-4D97-AF65-F5344CB8AC3E}">
        <p14:creationId xmlns:p14="http://schemas.microsoft.com/office/powerpoint/2010/main" val="539498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27"/>
            <a:ext cx="4572000" cy="1078738"/>
          </a:xfrm>
          <a:solidFill>
            <a:srgbClr val="1D9485"/>
          </a:solidFill>
        </p:spPr>
        <p:txBody>
          <a:bodyPr>
            <a:normAutofit/>
          </a:bodyPr>
          <a:lstStyle/>
          <a:p>
            <a:pPr algn="ctr"/>
            <a:r>
              <a:rPr lang="en-US" sz="2400" b="1" dirty="0" smtClean="0">
                <a:solidFill>
                  <a:schemeClr val="bg1"/>
                </a:solidFill>
              </a:rPr>
              <a:t>EVERYTHING IS A CHEMICAL</a:t>
            </a:r>
            <a:endParaRPr lang="en-US" sz="2400" b="1" dirty="0">
              <a:solidFill>
                <a:schemeClr val="bg1"/>
              </a:solidFill>
            </a:endParaRPr>
          </a:p>
        </p:txBody>
      </p:sp>
      <p:sp>
        <p:nvSpPr>
          <p:cNvPr id="3" name="Content Placeholder 2"/>
          <p:cNvSpPr>
            <a:spLocks noGrp="1"/>
          </p:cNvSpPr>
          <p:nvPr>
            <p:ph idx="1"/>
          </p:nvPr>
        </p:nvSpPr>
        <p:spPr>
          <a:xfrm>
            <a:off x="473082" y="1670050"/>
            <a:ext cx="4098918" cy="3887183"/>
          </a:xfrm>
        </p:spPr>
        <p:txBody>
          <a:bodyPr>
            <a:normAutofit/>
          </a:bodyPr>
          <a:lstStyle/>
          <a:p>
            <a:pPr marL="0" indent="0">
              <a:buNone/>
            </a:pPr>
            <a:r>
              <a:rPr lang="en-US" sz="2400" b="1" dirty="0"/>
              <a:t>But what does that mean?</a:t>
            </a:r>
          </a:p>
          <a:p>
            <a:pPr marL="0" indent="0">
              <a:buNone/>
            </a:pPr>
            <a:endParaRPr lang="en-US" sz="2400" dirty="0"/>
          </a:p>
          <a:p>
            <a:pPr lvl="1"/>
            <a:r>
              <a:rPr lang="en-US" dirty="0">
                <a:cs typeface="Marker Felt"/>
              </a:rPr>
              <a:t>Name everything in the room that is a chemical</a:t>
            </a:r>
          </a:p>
          <a:p>
            <a:pPr lvl="1"/>
            <a:r>
              <a:rPr lang="en-US" dirty="0">
                <a:cs typeface="Marker Felt"/>
              </a:rPr>
              <a:t>Name everything in the room that is not a chemical</a:t>
            </a:r>
          </a:p>
          <a:p>
            <a:pPr marL="0" indent="0">
              <a:buNone/>
            </a:pPr>
            <a:endParaRPr lang="en-US" dirty="0"/>
          </a:p>
        </p:txBody>
      </p:sp>
      <p:sp>
        <p:nvSpPr>
          <p:cNvPr id="5" name="Slide Number Placeholder 4"/>
          <p:cNvSpPr>
            <a:spLocks noGrp="1"/>
          </p:cNvSpPr>
          <p:nvPr>
            <p:ph type="sldNum" sz="quarter" idx="12"/>
          </p:nvPr>
        </p:nvSpPr>
        <p:spPr/>
        <p:txBody>
          <a:bodyPr/>
          <a:lstStyle/>
          <a:p>
            <a:fld id="{02A9ED07-9571-E14F-B8DD-ED921D6D7475}" type="slidenum">
              <a:rPr lang="en-US" smtClean="0"/>
              <a:t>2</a:t>
            </a:fld>
            <a:endParaRPr lang="en-US"/>
          </a:p>
        </p:txBody>
      </p:sp>
      <p:sp>
        <p:nvSpPr>
          <p:cNvPr id="6" name="Content Placeholder 2">
            <a:extLst>
              <a:ext uri="{FF2B5EF4-FFF2-40B4-BE49-F238E27FC236}">
                <a16:creationId xmlns:a16="http://schemas.microsoft.com/office/drawing/2014/main" id="{48DC64DF-93F5-47CE-8B40-50DD2BBDC0C6}"/>
              </a:ext>
            </a:extLst>
          </p:cNvPr>
          <p:cNvSpPr txBox="1">
            <a:spLocks/>
          </p:cNvSpPr>
          <p:nvPr/>
        </p:nvSpPr>
        <p:spPr>
          <a:xfrm>
            <a:off x="4680449" y="1670051"/>
            <a:ext cx="383490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1D9485"/>
                </a:solidFill>
                <a:cs typeface="Marker Felt"/>
              </a:rPr>
              <a:t>Chemicals are related to:</a:t>
            </a:r>
          </a:p>
          <a:p>
            <a:pPr marL="0" indent="0">
              <a:buFont typeface="Arial" panose="020B0604020202020204" pitchFamily="34" charset="0"/>
              <a:buNone/>
            </a:pPr>
            <a:endParaRPr lang="en-US" sz="2400" dirty="0">
              <a:cs typeface="Marker Felt"/>
            </a:endParaRPr>
          </a:p>
          <a:p>
            <a:pPr lvl="1"/>
            <a:r>
              <a:rPr lang="en-US" sz="2200" dirty="0">
                <a:cs typeface="Marker Felt"/>
              </a:rPr>
              <a:t>Food</a:t>
            </a:r>
          </a:p>
          <a:p>
            <a:pPr lvl="1"/>
            <a:r>
              <a:rPr lang="en-US" sz="2200" dirty="0">
                <a:cs typeface="Marker Felt"/>
              </a:rPr>
              <a:t>Transportation</a:t>
            </a:r>
          </a:p>
          <a:p>
            <a:pPr lvl="1"/>
            <a:r>
              <a:rPr lang="en-US" sz="2200" dirty="0">
                <a:cs typeface="Marker Felt"/>
              </a:rPr>
              <a:t>Communication</a:t>
            </a:r>
          </a:p>
          <a:p>
            <a:pPr lvl="1"/>
            <a:r>
              <a:rPr lang="en-US" sz="2200" dirty="0">
                <a:cs typeface="Marker Felt"/>
              </a:rPr>
              <a:t>Information Technology</a:t>
            </a:r>
          </a:p>
          <a:p>
            <a:pPr lvl="1"/>
            <a:r>
              <a:rPr lang="en-US" sz="2200" dirty="0">
                <a:cs typeface="Marker Felt"/>
              </a:rPr>
              <a:t>Economy</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27829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Grp="1" noChangeArrowheads="1"/>
          </p:cNvSpPr>
          <p:nvPr>
            <p:ph type="title"/>
          </p:nvPr>
        </p:nvSpPr>
        <p:spPr/>
        <p:txBody>
          <a:bodyPr>
            <a:normAutofit/>
          </a:bodyPr>
          <a:lstStyle/>
          <a:p>
            <a:pPr eaLnBrk="1" hangingPunct="1"/>
            <a:r>
              <a:rPr lang="en-US" dirty="0" smtClean="0"/>
              <a:t>ENERGY</a:t>
            </a:r>
            <a:endParaRPr lang="en-US" dirty="0"/>
          </a:p>
        </p:txBody>
      </p:sp>
      <p:sp>
        <p:nvSpPr>
          <p:cNvPr id="165890" name="Rectangle 3"/>
          <p:cNvSpPr>
            <a:spLocks noGrp="1" noChangeArrowheads="1"/>
          </p:cNvSpPr>
          <p:nvPr>
            <p:ph idx="1"/>
          </p:nvPr>
        </p:nvSpPr>
        <p:spPr>
          <a:xfrm>
            <a:off x="628650" y="1407062"/>
            <a:ext cx="7886700" cy="4351338"/>
          </a:xfrm>
        </p:spPr>
        <p:txBody>
          <a:bodyPr>
            <a:normAutofit fontScale="92500" lnSpcReduction="10000"/>
          </a:bodyPr>
          <a:lstStyle/>
          <a:p>
            <a:pPr marL="0" indent="0" eaLnBrk="1" hangingPunct="1">
              <a:lnSpc>
                <a:spcPct val="100000"/>
              </a:lnSpc>
              <a:buNone/>
            </a:pPr>
            <a:r>
              <a:rPr lang="en-US" sz="2800" dirty="0">
                <a:ea typeface="ＭＳ Ｐゴシック" pitchFamily="-106" charset="-128"/>
                <a:cs typeface="ＭＳ Ｐゴシック" pitchFamily="-106" charset="-128"/>
              </a:rPr>
              <a:t>The vast majority of the energy generated in the world today is from non-renewable sources that damage the environment:</a:t>
            </a:r>
          </a:p>
          <a:p>
            <a:pPr lvl="1" eaLnBrk="1" hangingPunct="1"/>
            <a:r>
              <a:rPr lang="en-US" sz="2600" dirty="0"/>
              <a:t> Carbon dioxide and greenhouse gases</a:t>
            </a:r>
          </a:p>
          <a:p>
            <a:pPr lvl="1" eaLnBrk="1" hangingPunct="1"/>
            <a:r>
              <a:rPr lang="en-US" sz="2600" dirty="0"/>
              <a:t> Depletion of resources </a:t>
            </a:r>
          </a:p>
          <a:p>
            <a:pPr lvl="2"/>
            <a:r>
              <a:rPr lang="en-US" sz="2400" dirty="0"/>
              <a:t>Rare earth metals, fossil fuels</a:t>
            </a:r>
          </a:p>
          <a:p>
            <a:pPr lvl="1" eaLnBrk="1" hangingPunct="1"/>
            <a:r>
              <a:rPr lang="en-US" sz="2600" dirty="0"/>
              <a:t> Effects of mining, drilling </a:t>
            </a:r>
          </a:p>
          <a:p>
            <a:pPr lvl="2"/>
            <a:r>
              <a:rPr lang="en-US" sz="2400" dirty="0"/>
              <a:t>Contamination of streams,  lakes and ground water by fracking fluid or Sulphur ores</a:t>
            </a:r>
          </a:p>
          <a:p>
            <a:pPr lvl="1" eaLnBrk="1" hangingPunct="1"/>
            <a:r>
              <a:rPr lang="en-US" sz="2600" dirty="0"/>
              <a:t> Toxics</a:t>
            </a:r>
          </a:p>
          <a:p>
            <a:pPr lvl="2"/>
            <a:r>
              <a:rPr lang="en-US" sz="2400" dirty="0"/>
              <a:t>Separation agents like benzene, toluene and xylene (BTX) which are shown to be carcinogenic</a:t>
            </a:r>
            <a:r>
              <a:rPr lang="en-US" sz="2800" dirty="0"/>
              <a:t>.</a:t>
            </a:r>
          </a:p>
        </p:txBody>
      </p:sp>
      <p:sp>
        <p:nvSpPr>
          <p:cNvPr id="2" name="Slide Number Placeholder 1"/>
          <p:cNvSpPr>
            <a:spLocks noGrp="1"/>
          </p:cNvSpPr>
          <p:nvPr>
            <p:ph type="sldNum" sz="quarter" idx="12"/>
          </p:nvPr>
        </p:nvSpPr>
        <p:spPr/>
        <p:txBody>
          <a:bodyPr/>
          <a:lstStyle/>
          <a:p>
            <a:fld id="{02A9ED07-9571-E14F-B8DD-ED921D6D7475}" type="slidenum">
              <a:rPr lang="en-US" smtClean="0"/>
              <a:t>20</a:t>
            </a:fld>
            <a:endParaRPr lang="en-US"/>
          </a:p>
        </p:txBody>
      </p:sp>
    </p:spTree>
    <p:extLst>
      <p:ext uri="{BB962C8B-B14F-4D97-AF65-F5344CB8AC3E}">
        <p14:creationId xmlns:p14="http://schemas.microsoft.com/office/powerpoint/2010/main" val="779584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C47FB0-A5A1-A746-B975-7BA880A50A3D}" type="slidenum">
              <a:rPr lang="en-US" smtClean="0"/>
              <a:pPr/>
              <a:t>21</a:t>
            </a:fld>
            <a:endParaRPr lang="en-US"/>
          </a:p>
        </p:txBody>
      </p:sp>
      <p:sp>
        <p:nvSpPr>
          <p:cNvPr id="167937" name="Rectangle 2"/>
          <p:cNvSpPr>
            <a:spLocks noGrp="1" noChangeArrowheads="1"/>
          </p:cNvSpPr>
          <p:nvPr>
            <p:ph type="title"/>
          </p:nvPr>
        </p:nvSpPr>
        <p:spPr/>
        <p:txBody>
          <a:bodyPr>
            <a:normAutofit/>
          </a:bodyPr>
          <a:lstStyle/>
          <a:p>
            <a:pPr eaLnBrk="1" hangingPunct="1"/>
            <a:r>
              <a:rPr lang="en-US" dirty="0" smtClean="0">
                <a:ea typeface="ＭＳ Ｐゴシック" pitchFamily="-106" charset="-128"/>
                <a:cs typeface="ＭＳ Ｐゴシック" pitchFamily="-106" charset="-128"/>
              </a:rPr>
              <a:t>GROWING ENERGY CONSUMPTION</a:t>
            </a:r>
            <a:endParaRPr lang="en-US" sz="5400" dirty="0">
              <a:ea typeface="ＭＳ Ｐゴシック" pitchFamily="-106" charset="-128"/>
              <a:cs typeface="ＭＳ Ｐゴシック" pitchFamily="-106" charset="-128"/>
            </a:endParaRPr>
          </a:p>
        </p:txBody>
      </p:sp>
      <p:sp>
        <p:nvSpPr>
          <p:cNvPr id="183299" name="Rectangle 3"/>
          <p:cNvSpPr>
            <a:spLocks noGrp="1" noChangeArrowheads="1"/>
          </p:cNvSpPr>
          <p:nvPr>
            <p:ph type="body" sz="half" idx="4294967295"/>
          </p:nvPr>
        </p:nvSpPr>
        <p:spPr>
          <a:xfrm>
            <a:off x="757126" y="1239838"/>
            <a:ext cx="7504671" cy="1450975"/>
          </a:xfrm>
        </p:spPr>
        <p:txBody>
          <a:bodyPr rtlCol="0">
            <a:normAutofit/>
          </a:bodyPr>
          <a:lstStyle/>
          <a:p>
            <a:pPr marL="0" indent="0" fontAlgn="auto">
              <a:spcAft>
                <a:spcPts val="0"/>
              </a:spcAft>
              <a:buNone/>
              <a:defRPr/>
            </a:pPr>
            <a:r>
              <a:rPr lang="en-US" sz="2400" dirty="0"/>
              <a:t>Energy use has approximately doubled in the past 30 years</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5104"/>
          <a:stretch/>
        </p:blipFill>
        <p:spPr>
          <a:xfrm>
            <a:off x="1659563" y="1691015"/>
            <a:ext cx="5824873" cy="4262694"/>
          </a:xfrm>
          <a:prstGeom prst="rect">
            <a:avLst/>
          </a:prstGeom>
        </p:spPr>
      </p:pic>
    </p:spTree>
    <p:extLst>
      <p:ext uri="{BB962C8B-B14F-4D97-AF65-F5344CB8AC3E}">
        <p14:creationId xmlns:p14="http://schemas.microsoft.com/office/powerpoint/2010/main" val="491797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6E2372-E976-B548-A365-40B431A3CFFC}" type="slidenum">
              <a:rPr lang="en-US" smtClean="0"/>
              <a:pPr/>
              <a:t>22</a:t>
            </a:fld>
            <a:endParaRPr lang="en-US"/>
          </a:p>
        </p:txBody>
      </p:sp>
      <p:sp>
        <p:nvSpPr>
          <p:cNvPr id="169985"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WHAT TYPE OF ENERGY FUTURE?</a:t>
            </a:r>
            <a:endParaRPr lang="en-US" dirty="0">
              <a:ea typeface="ＭＳ Ｐゴシック" pitchFamily="-106" charset="-128"/>
              <a:cs typeface="ＭＳ Ｐゴシック" pitchFamily="-106" charset="-128"/>
            </a:endParaRPr>
          </a:p>
        </p:txBody>
      </p:sp>
      <p:sp>
        <p:nvSpPr>
          <p:cNvPr id="5" name="TextBox 4"/>
          <p:cNvSpPr txBox="1"/>
          <p:nvPr/>
        </p:nvSpPr>
        <p:spPr>
          <a:xfrm>
            <a:off x="4635563" y="5769513"/>
            <a:ext cx="4051237" cy="323165"/>
          </a:xfrm>
          <a:prstGeom prst="rect">
            <a:avLst/>
          </a:prstGeom>
          <a:noFill/>
        </p:spPr>
        <p:txBody>
          <a:bodyPr wrap="none" rtlCol="0">
            <a:spAutoFit/>
          </a:bodyPr>
          <a:lstStyle/>
          <a:p>
            <a:pPr algn="r"/>
            <a:r>
              <a:rPr lang="en-US" sz="1500" dirty="0"/>
              <a:t>Sources: DOE/EIA-Word energy projection system</a:t>
            </a:r>
          </a:p>
        </p:txBody>
      </p:sp>
      <p:pic>
        <p:nvPicPr>
          <p:cNvPr id="4" name="Picture 3"/>
          <p:cNvPicPr>
            <a:picLocks noChangeAspect="1"/>
          </p:cNvPicPr>
          <p:nvPr/>
        </p:nvPicPr>
        <p:blipFill>
          <a:blip r:embed="rId3"/>
          <a:stretch>
            <a:fillRect/>
          </a:stretch>
        </p:blipFill>
        <p:spPr>
          <a:xfrm>
            <a:off x="482119" y="1450012"/>
            <a:ext cx="8204681" cy="4254467"/>
          </a:xfrm>
          <a:prstGeom prst="rect">
            <a:avLst/>
          </a:prstGeom>
        </p:spPr>
      </p:pic>
    </p:spTree>
    <p:extLst>
      <p:ext uri="{BB962C8B-B14F-4D97-AF65-F5344CB8AC3E}">
        <p14:creationId xmlns:p14="http://schemas.microsoft.com/office/powerpoint/2010/main" val="988173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ENERGY</a:t>
            </a:r>
            <a:endParaRPr lang="en-US" dirty="0">
              <a:ea typeface="ＭＳ Ｐゴシック" pitchFamily="-106" charset="-128"/>
              <a:cs typeface="ＭＳ Ｐゴシック" pitchFamily="-106" charset="-128"/>
            </a:endParaRPr>
          </a:p>
        </p:txBody>
      </p:sp>
      <p:sp>
        <p:nvSpPr>
          <p:cNvPr id="172034" name="Rectangle 3"/>
          <p:cNvSpPr>
            <a:spLocks noGrp="1" noChangeArrowheads="1"/>
          </p:cNvSpPr>
          <p:nvPr>
            <p:ph idx="1"/>
          </p:nvPr>
        </p:nvSpPr>
        <p:spPr/>
        <p:txBody>
          <a:bodyPr>
            <a:noAutofit/>
          </a:bodyPr>
          <a:lstStyle/>
          <a:p>
            <a:pPr marL="0" indent="0" eaLnBrk="1" hangingPunct="1">
              <a:spcAft>
                <a:spcPts val="1200"/>
              </a:spcAft>
              <a:buNone/>
            </a:pPr>
            <a:r>
              <a:rPr lang="en-US" sz="3200" dirty="0">
                <a:ea typeface="ＭＳ Ｐゴシック" pitchFamily="-106" charset="-128"/>
                <a:cs typeface="ＭＳ Ｐゴシック" pitchFamily="-106" charset="-128"/>
              </a:rPr>
              <a:t> Green Chemistry will be essential in both:</a:t>
            </a:r>
          </a:p>
          <a:p>
            <a:pPr lvl="1" eaLnBrk="1" hangingPunct="1"/>
            <a:r>
              <a:rPr lang="en-US" sz="2800" dirty="0"/>
              <a:t>Developing the alternatives for energy generation (photovoltaics, hydrogen, fuel cells, </a:t>
            </a:r>
            <a:r>
              <a:rPr lang="en-US" sz="2800" dirty="0" err="1"/>
              <a:t>biobased</a:t>
            </a:r>
            <a:r>
              <a:rPr lang="en-US" sz="2800" dirty="0"/>
              <a:t> fuels, etc.) </a:t>
            </a:r>
          </a:p>
          <a:p>
            <a:pPr lvl="1" eaLnBrk="1" hangingPunct="1"/>
            <a:r>
              <a:rPr lang="en-US" sz="2800" dirty="0"/>
              <a:t>Continuing the path toward energy efficiency with catalysis and product design at the forefront</a:t>
            </a:r>
          </a:p>
        </p:txBody>
      </p:sp>
      <p:sp>
        <p:nvSpPr>
          <p:cNvPr id="2" name="Slide Number Placeholder 1"/>
          <p:cNvSpPr>
            <a:spLocks noGrp="1"/>
          </p:cNvSpPr>
          <p:nvPr>
            <p:ph type="sldNum" sz="quarter" idx="12"/>
          </p:nvPr>
        </p:nvSpPr>
        <p:spPr/>
        <p:txBody>
          <a:bodyPr/>
          <a:lstStyle/>
          <a:p>
            <a:fld id="{02A9ED07-9571-E14F-B8DD-ED921D6D7475}" type="slidenum">
              <a:rPr lang="en-US" smtClean="0"/>
              <a:t>23</a:t>
            </a:fld>
            <a:endParaRPr lang="en-US"/>
          </a:p>
        </p:txBody>
      </p:sp>
    </p:spTree>
    <p:extLst>
      <p:ext uri="{BB962C8B-B14F-4D97-AF65-F5344CB8AC3E}">
        <p14:creationId xmlns:p14="http://schemas.microsoft.com/office/powerpoint/2010/main" val="1338373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OTHER ENVIRONMENTAL CHALLENGES</a:t>
            </a:r>
            <a:endParaRPr lang="en-US" dirty="0"/>
          </a:p>
        </p:txBody>
      </p:sp>
      <p:sp>
        <p:nvSpPr>
          <p:cNvPr id="163842" name="Rectangle 3"/>
          <p:cNvSpPr>
            <a:spLocks noGrp="1" noChangeArrowheads="1"/>
          </p:cNvSpPr>
          <p:nvPr>
            <p:ph idx="1"/>
          </p:nvPr>
        </p:nvSpPr>
        <p:spPr/>
        <p:txBody>
          <a:bodyPr/>
          <a:lstStyle/>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Population</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Energy</a:t>
            </a:r>
          </a:p>
          <a:p>
            <a:pPr eaLnBrk="1" hangingPunct="1"/>
            <a:r>
              <a:rPr lang="en-US" sz="2800" dirty="0">
                <a:ea typeface="ＭＳ Ｐゴシック" pitchFamily="-106" charset="-128"/>
                <a:cs typeface="ＭＳ Ｐゴシック" pitchFamily="-106" charset="-128"/>
              </a:rPr>
              <a:t> Global Change</a:t>
            </a:r>
          </a:p>
          <a:p>
            <a:pPr eaLnBrk="1" hangingPunct="1"/>
            <a:r>
              <a:rPr lang="en-US" sz="2800" dirty="0">
                <a:ea typeface="ＭＳ Ｐゴシック" pitchFamily="-106" charset="-128"/>
                <a:cs typeface="ＭＳ Ｐゴシック" pitchFamily="-106" charset="-128"/>
              </a:rPr>
              <a:t> Resource Depletion</a:t>
            </a:r>
          </a:p>
          <a:p>
            <a:pPr eaLnBrk="1" hangingPunct="1"/>
            <a:r>
              <a:rPr lang="en-US" sz="2800" dirty="0">
                <a:ea typeface="ＭＳ Ｐゴシック" pitchFamily="-106" charset="-128"/>
                <a:cs typeface="ＭＳ Ｐゴシック" pitchFamily="-106" charset="-128"/>
              </a:rPr>
              <a:t> Food Supply</a:t>
            </a:r>
          </a:p>
          <a:p>
            <a:pPr eaLnBrk="1" hangingPunct="1"/>
            <a:r>
              <a:rPr lang="en-US" sz="2800" dirty="0">
                <a:ea typeface="ＭＳ Ｐゴシック" pitchFamily="-106" charset="-128"/>
                <a:cs typeface="ＭＳ Ｐゴシック" pitchFamily="-106" charset="-128"/>
              </a:rPr>
              <a:t> Toxics in the Environment</a:t>
            </a:r>
          </a:p>
        </p:txBody>
      </p:sp>
      <p:sp>
        <p:nvSpPr>
          <p:cNvPr id="2" name="Slide Number Placeholder 1"/>
          <p:cNvSpPr>
            <a:spLocks noGrp="1"/>
          </p:cNvSpPr>
          <p:nvPr>
            <p:ph type="sldNum" sz="quarter" idx="12"/>
          </p:nvPr>
        </p:nvSpPr>
        <p:spPr/>
        <p:txBody>
          <a:bodyPr/>
          <a:lstStyle/>
          <a:p>
            <a:fld id="{02A9ED07-9571-E14F-B8DD-ED921D6D7475}" type="slidenum">
              <a:rPr lang="en-US" smtClean="0"/>
              <a:t>24</a:t>
            </a:fld>
            <a:endParaRPr lang="en-US"/>
          </a:p>
        </p:txBody>
      </p:sp>
    </p:spTree>
    <p:extLst>
      <p:ext uri="{BB962C8B-B14F-4D97-AF65-F5344CB8AC3E}">
        <p14:creationId xmlns:p14="http://schemas.microsoft.com/office/powerpoint/2010/main" val="1744224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GLOBAL CHANGE</a:t>
            </a:r>
            <a:endParaRPr lang="en-US" dirty="0">
              <a:ea typeface="ＭＳ Ｐゴシック" pitchFamily="-106" charset="-128"/>
              <a:cs typeface="ＭＳ Ｐゴシック" pitchFamily="-106" charset="-128"/>
            </a:endParaRPr>
          </a:p>
        </p:txBody>
      </p:sp>
      <p:sp>
        <p:nvSpPr>
          <p:cNvPr id="174082" name="Rectangle 3"/>
          <p:cNvSpPr>
            <a:spLocks noGrp="1" noChangeArrowheads="1"/>
          </p:cNvSpPr>
          <p:nvPr>
            <p:ph idx="1"/>
          </p:nvPr>
        </p:nvSpPr>
        <p:spPr>
          <a:xfrm>
            <a:off x="628650" y="1825625"/>
            <a:ext cx="7446404" cy="4351338"/>
          </a:xfrm>
        </p:spPr>
        <p:txBody>
          <a:bodyPr>
            <a:normAutofit/>
          </a:bodyPr>
          <a:lstStyle/>
          <a:p>
            <a:pPr marL="0" indent="0" eaLnBrk="1" hangingPunct="1">
              <a:buNone/>
            </a:pPr>
            <a:r>
              <a:rPr lang="en-US" dirty="0">
                <a:ea typeface="ＭＳ Ｐゴシック" pitchFamily="-106" charset="-128"/>
                <a:cs typeface="ＭＳ Ｐゴシック" pitchFamily="-106" charset="-128"/>
              </a:rPr>
              <a:t>Concerns for climate chaos, oceanic temperature, stratospheric chemistry, and global distillation can be addressed through the development and implementation of green chemistry technologies</a:t>
            </a:r>
          </a:p>
        </p:txBody>
      </p:sp>
      <p:sp>
        <p:nvSpPr>
          <p:cNvPr id="2" name="Slide Number Placeholder 1"/>
          <p:cNvSpPr>
            <a:spLocks noGrp="1"/>
          </p:cNvSpPr>
          <p:nvPr>
            <p:ph type="sldNum" sz="quarter" idx="12"/>
          </p:nvPr>
        </p:nvSpPr>
        <p:spPr/>
        <p:txBody>
          <a:bodyPr/>
          <a:lstStyle/>
          <a:p>
            <a:fld id="{02A9ED07-9571-E14F-B8DD-ED921D6D7475}" type="slidenum">
              <a:rPr lang="en-US" smtClean="0"/>
              <a:t>25</a:t>
            </a:fld>
            <a:endParaRPr lang="en-US"/>
          </a:p>
        </p:txBody>
      </p:sp>
    </p:spTree>
    <p:extLst>
      <p:ext uri="{BB962C8B-B14F-4D97-AF65-F5344CB8AC3E}">
        <p14:creationId xmlns:p14="http://schemas.microsoft.com/office/powerpoint/2010/main" val="12818474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ChangeArrowheads="1"/>
          </p:cNvSpPr>
          <p:nvPr/>
        </p:nvSpPr>
        <p:spPr bwMode="auto">
          <a:xfrm>
            <a:off x="711201" y="5543550"/>
            <a:ext cx="1897063" cy="342900"/>
          </a:xfrm>
          <a:prstGeom prst="rect">
            <a:avLst/>
          </a:prstGeom>
          <a:noFill/>
          <a:ln w="12700">
            <a:noFill/>
            <a:miter lim="800000"/>
            <a:headEnd/>
            <a:tailEnd/>
          </a:ln>
        </p:spPr>
        <p:txBody>
          <a:bodyPr>
            <a:prstTxWarp prst="textNoShape">
              <a:avLst/>
            </a:prstTxWarp>
          </a:bodyPr>
          <a:lstStyle/>
          <a:p>
            <a:endParaRPr lang="en-US"/>
          </a:p>
        </p:txBody>
      </p:sp>
      <p:sp>
        <p:nvSpPr>
          <p:cNvPr id="176130" name="Rectangle 3"/>
          <p:cNvSpPr>
            <a:spLocks noChangeArrowheads="1"/>
          </p:cNvSpPr>
          <p:nvPr/>
        </p:nvSpPr>
        <p:spPr bwMode="auto">
          <a:xfrm>
            <a:off x="3149600" y="5543550"/>
            <a:ext cx="2844800" cy="342900"/>
          </a:xfrm>
          <a:prstGeom prst="rect">
            <a:avLst/>
          </a:prstGeom>
          <a:noFill/>
          <a:ln w="12700">
            <a:noFill/>
            <a:miter lim="800000"/>
            <a:headEnd/>
            <a:tailEnd/>
          </a:ln>
        </p:spPr>
        <p:txBody>
          <a:bodyPr>
            <a:prstTxWarp prst="textNoShape">
              <a:avLst/>
            </a:prstTxWarp>
          </a:bodyPr>
          <a:lstStyle/>
          <a:p>
            <a:endParaRPr lang="en-US"/>
          </a:p>
        </p:txBody>
      </p:sp>
      <p:sp>
        <p:nvSpPr>
          <p:cNvPr id="176131" name="Rectangle 4"/>
          <p:cNvSpPr>
            <a:spLocks noGrp="1" noChangeArrowheads="1"/>
          </p:cNvSpPr>
          <p:nvPr>
            <p:ph type="title"/>
          </p:nvPr>
        </p:nvSpPr>
        <p:spPr/>
        <p:txBody>
          <a:bodyPr vert="horz" wrap="square" lIns="90488" tIns="44450" rIns="90488" bIns="44450" numCol="1" anchor="ctr" anchorCtr="0" compatLnSpc="1">
            <a:prstTxWarp prst="textNoShape">
              <a:avLst/>
            </a:prstTxWarp>
          </a:bodyPr>
          <a:lstStyle/>
          <a:p>
            <a:pPr eaLnBrk="1" hangingPunct="1"/>
            <a:r>
              <a:rPr lang="en-US" dirty="0" smtClean="0">
                <a:ea typeface="ＭＳ Ｐゴシック" pitchFamily="-106" charset="-128"/>
                <a:cs typeface="ＭＳ Ｐゴシック" pitchFamily="-106" charset="-128"/>
              </a:rPr>
              <a:t>TEMPERATURE CHANGE</a:t>
            </a:r>
            <a:endParaRPr lang="en-US" dirty="0">
              <a:ea typeface="ＭＳ Ｐゴシック" pitchFamily="-106" charset="-128"/>
              <a:cs typeface="ＭＳ Ｐゴシック" pitchFamily="-106" charset="-128"/>
            </a:endParaRPr>
          </a:p>
        </p:txBody>
      </p:sp>
      <p:sp>
        <p:nvSpPr>
          <p:cNvPr id="2" name="Slide Number Placeholder 1"/>
          <p:cNvSpPr>
            <a:spLocks noGrp="1"/>
          </p:cNvSpPr>
          <p:nvPr>
            <p:ph type="sldNum" sz="quarter" idx="12"/>
          </p:nvPr>
        </p:nvSpPr>
        <p:spPr/>
        <p:txBody>
          <a:bodyPr/>
          <a:lstStyle/>
          <a:p>
            <a:fld id="{02A9ED07-9571-E14F-B8DD-ED921D6D7475}" type="slidenum">
              <a:rPr lang="en-US" smtClean="0"/>
              <a:t>26</a:t>
            </a:fld>
            <a:endParaRPr lang="en-US"/>
          </a:p>
        </p:txBody>
      </p:sp>
      <p:pic>
        <p:nvPicPr>
          <p:cNvPr id="4" name="Picture 3"/>
          <p:cNvPicPr>
            <a:picLocks noChangeAspect="1"/>
          </p:cNvPicPr>
          <p:nvPr/>
        </p:nvPicPr>
        <p:blipFill>
          <a:blip r:embed="rId3"/>
          <a:stretch>
            <a:fillRect/>
          </a:stretch>
        </p:blipFill>
        <p:spPr>
          <a:xfrm>
            <a:off x="1697239" y="1220343"/>
            <a:ext cx="6250421" cy="4478219"/>
          </a:xfrm>
          <a:prstGeom prst="rect">
            <a:avLst/>
          </a:prstGeom>
        </p:spPr>
      </p:pic>
      <p:sp>
        <p:nvSpPr>
          <p:cNvPr id="5" name="TextBox 4"/>
          <p:cNvSpPr txBox="1"/>
          <p:nvPr/>
        </p:nvSpPr>
        <p:spPr>
          <a:xfrm>
            <a:off x="3948598" y="5735316"/>
            <a:ext cx="3441198" cy="323165"/>
          </a:xfrm>
          <a:prstGeom prst="rect">
            <a:avLst/>
          </a:prstGeom>
          <a:noFill/>
        </p:spPr>
        <p:txBody>
          <a:bodyPr wrap="none" rtlCol="0">
            <a:spAutoFit/>
          </a:bodyPr>
          <a:lstStyle/>
          <a:p>
            <a:r>
              <a:rPr lang="en-US" sz="1500" dirty="0"/>
              <a:t>Source: http://www.sustainablescale.org/</a:t>
            </a:r>
          </a:p>
        </p:txBody>
      </p:sp>
    </p:spTree>
    <p:extLst>
      <p:ext uri="{BB962C8B-B14F-4D97-AF65-F5344CB8AC3E}">
        <p14:creationId xmlns:p14="http://schemas.microsoft.com/office/powerpoint/2010/main" val="156753501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2A9ED07-9571-E14F-B8DD-ED921D6D7475}" type="slidenum">
              <a:rPr lang="en-US" smtClean="0"/>
              <a:t>27</a:t>
            </a:fld>
            <a:endParaRPr lang="en-US"/>
          </a:p>
        </p:txBody>
      </p:sp>
      <p:sp>
        <p:nvSpPr>
          <p:cNvPr id="178177" name="Rectangle 2"/>
          <p:cNvSpPr>
            <a:spLocks noGrp="1" noChangeArrowheads="1"/>
          </p:cNvSpPr>
          <p:nvPr>
            <p:ph type="title"/>
          </p:nvPr>
        </p:nvSpPr>
        <p:spPr/>
        <p:txBody>
          <a:bodyPr>
            <a:noAutofit/>
          </a:bodyPr>
          <a:lstStyle/>
          <a:p>
            <a:r>
              <a:rPr lang="en-US" dirty="0" smtClean="0"/>
              <a:t>CARBON DIOXIDE, METHANE AND NITROUS OXIDE CONCENTRATIONS OVER THE PAST 1,000 YEARS</a:t>
            </a:r>
            <a:endParaRPr lang="en-US" dirty="0"/>
          </a:p>
        </p:txBody>
      </p:sp>
      <p:pic>
        <p:nvPicPr>
          <p:cNvPr id="3" name="Picture 2"/>
          <p:cNvPicPr>
            <a:picLocks noChangeAspect="1"/>
          </p:cNvPicPr>
          <p:nvPr/>
        </p:nvPicPr>
        <p:blipFill>
          <a:blip r:embed="rId3"/>
          <a:stretch>
            <a:fillRect/>
          </a:stretch>
        </p:blipFill>
        <p:spPr>
          <a:xfrm>
            <a:off x="670337" y="1506074"/>
            <a:ext cx="7728591" cy="4313632"/>
          </a:xfrm>
          <a:prstGeom prst="rect">
            <a:avLst/>
          </a:prstGeom>
        </p:spPr>
      </p:pic>
    </p:spTree>
    <p:extLst>
      <p:ext uri="{BB962C8B-B14F-4D97-AF65-F5344CB8AC3E}">
        <p14:creationId xmlns:p14="http://schemas.microsoft.com/office/powerpoint/2010/main" val="20898032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OTHER ENVIRONMENTAL CHALLENGES</a:t>
            </a:r>
            <a:endParaRPr lang="en-US" dirty="0"/>
          </a:p>
        </p:txBody>
      </p:sp>
      <p:sp>
        <p:nvSpPr>
          <p:cNvPr id="163842" name="Rectangle 3"/>
          <p:cNvSpPr>
            <a:spLocks noGrp="1" noChangeArrowheads="1"/>
          </p:cNvSpPr>
          <p:nvPr>
            <p:ph idx="1"/>
          </p:nvPr>
        </p:nvSpPr>
        <p:spPr/>
        <p:txBody>
          <a:bodyPr/>
          <a:lstStyle/>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Population</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Energy</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Global Change</a:t>
            </a:r>
          </a:p>
          <a:p>
            <a:pPr eaLnBrk="1" hangingPunct="1"/>
            <a:r>
              <a:rPr lang="en-US" sz="2800" dirty="0">
                <a:ea typeface="ＭＳ Ｐゴシック" pitchFamily="-106" charset="-128"/>
                <a:cs typeface="ＭＳ Ｐゴシック" pitchFamily="-106" charset="-128"/>
              </a:rPr>
              <a:t> Resource Depletion</a:t>
            </a:r>
          </a:p>
          <a:p>
            <a:pPr eaLnBrk="1" hangingPunct="1"/>
            <a:r>
              <a:rPr lang="en-US" sz="2800" dirty="0">
                <a:ea typeface="ＭＳ Ｐゴシック" pitchFamily="-106" charset="-128"/>
                <a:cs typeface="ＭＳ Ｐゴシック" pitchFamily="-106" charset="-128"/>
              </a:rPr>
              <a:t> Food Supply</a:t>
            </a:r>
          </a:p>
          <a:p>
            <a:pPr eaLnBrk="1" hangingPunct="1"/>
            <a:r>
              <a:rPr lang="en-US" sz="2800" dirty="0">
                <a:ea typeface="ＭＳ Ｐゴシック" pitchFamily="-106" charset="-128"/>
                <a:cs typeface="ＭＳ Ｐゴシック" pitchFamily="-106" charset="-128"/>
              </a:rPr>
              <a:t> Toxics in the Environment</a:t>
            </a:r>
          </a:p>
        </p:txBody>
      </p:sp>
      <p:sp>
        <p:nvSpPr>
          <p:cNvPr id="2" name="Slide Number Placeholder 1"/>
          <p:cNvSpPr>
            <a:spLocks noGrp="1"/>
          </p:cNvSpPr>
          <p:nvPr>
            <p:ph type="sldNum" sz="quarter" idx="12"/>
          </p:nvPr>
        </p:nvSpPr>
        <p:spPr/>
        <p:txBody>
          <a:bodyPr/>
          <a:lstStyle/>
          <a:p>
            <a:fld id="{02A9ED07-9571-E14F-B8DD-ED921D6D7475}" type="slidenum">
              <a:rPr lang="en-US" smtClean="0"/>
              <a:t>28</a:t>
            </a:fld>
            <a:endParaRPr lang="en-US"/>
          </a:p>
        </p:txBody>
      </p:sp>
    </p:spTree>
    <p:extLst>
      <p:ext uri="{BB962C8B-B14F-4D97-AF65-F5344CB8AC3E}">
        <p14:creationId xmlns:p14="http://schemas.microsoft.com/office/powerpoint/2010/main" val="8006660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RESOURCE DEPLETION</a:t>
            </a:r>
            <a:endParaRPr lang="en-US" dirty="0">
              <a:ea typeface="ＭＳ Ｐゴシック" pitchFamily="-106" charset="-128"/>
              <a:cs typeface="ＭＳ Ｐゴシック" pitchFamily="-106" charset="-128"/>
            </a:endParaRPr>
          </a:p>
        </p:txBody>
      </p:sp>
      <p:sp>
        <p:nvSpPr>
          <p:cNvPr id="186370" name="Rectangle 3"/>
          <p:cNvSpPr>
            <a:spLocks noGrp="1" noChangeArrowheads="1"/>
          </p:cNvSpPr>
          <p:nvPr>
            <p:ph idx="1"/>
          </p:nvPr>
        </p:nvSpPr>
        <p:spPr>
          <a:xfrm>
            <a:off x="1272593" y="1683958"/>
            <a:ext cx="7137311" cy="4351338"/>
          </a:xfrm>
        </p:spPr>
        <p:txBody>
          <a:bodyPr/>
          <a:lstStyle/>
          <a:p>
            <a:pPr marL="0" indent="0" eaLnBrk="1" hangingPunct="1">
              <a:buNone/>
            </a:pPr>
            <a:r>
              <a:rPr lang="en-US" dirty="0">
                <a:ea typeface="ＭＳ Ｐゴシック" pitchFamily="-106" charset="-128"/>
                <a:cs typeface="ＭＳ Ｐゴシック" pitchFamily="-106" charset="-128"/>
              </a:rPr>
              <a:t>Due to the over utilization of non-renewable resources, natural resources are being depleted at an unsustainable rate. </a:t>
            </a:r>
          </a:p>
          <a:p>
            <a:pPr marL="623888"/>
            <a:r>
              <a:rPr lang="en-US" sz="2400" dirty="0">
                <a:ea typeface="ＭＳ Ｐゴシック" pitchFamily="-106" charset="-128"/>
                <a:cs typeface="ＭＳ Ｐゴシック" pitchFamily="-106" charset="-128"/>
              </a:rPr>
              <a:t>Examples of depleting resources: precious metals, fossil fuels</a:t>
            </a:r>
          </a:p>
          <a:p>
            <a:pPr marL="623888"/>
            <a:r>
              <a:rPr lang="en-US" sz="2400" dirty="0">
                <a:ea typeface="ＭＳ Ｐゴシック" pitchFamily="-106" charset="-128"/>
                <a:cs typeface="ＭＳ Ｐゴシック" pitchFamily="-106" charset="-128"/>
              </a:rPr>
              <a:t>These are used to support of our current life style, economy, </a:t>
            </a:r>
            <a:r>
              <a:rPr lang="en-US" sz="2400" dirty="0" err="1">
                <a:ea typeface="ＭＳ Ｐゴシック" pitchFamily="-106" charset="-128"/>
                <a:cs typeface="ＭＳ Ｐゴシック" pitchFamily="-106" charset="-128"/>
              </a:rPr>
              <a:t>etc</a:t>
            </a:r>
            <a:endParaRPr lang="en-US" sz="2400" dirty="0">
              <a:ea typeface="ＭＳ Ｐゴシック" pitchFamily="-106" charset="-128"/>
              <a:cs typeface="ＭＳ Ｐゴシック" pitchFamily="-106" charset="-128"/>
            </a:endParaRPr>
          </a:p>
          <a:p>
            <a:pPr marL="0" indent="0" eaLnBrk="1" hangingPunct="1">
              <a:buNone/>
            </a:pPr>
            <a:endParaRPr lang="en-US" sz="2800" dirty="0">
              <a:ea typeface="ＭＳ Ｐゴシック" pitchFamily="-106" charset="-128"/>
              <a:cs typeface="ＭＳ Ｐゴシック" pitchFamily="-106" charset="-128"/>
            </a:endParaRPr>
          </a:p>
          <a:p>
            <a:pPr eaLnBrk="1" hangingPunct="1">
              <a:buFont typeface="Wingdings" pitchFamily="-106" charset="2"/>
              <a:buNone/>
            </a:pPr>
            <a:endParaRPr lang="en-US" sz="2800" dirty="0">
              <a:ea typeface="ＭＳ Ｐゴシック" pitchFamily="-106" charset="-128"/>
              <a:cs typeface="ＭＳ Ｐゴシック" pitchFamily="-106" charset="-128"/>
            </a:endParaRPr>
          </a:p>
        </p:txBody>
      </p:sp>
      <p:sp>
        <p:nvSpPr>
          <p:cNvPr id="2" name="Slide Number Placeholder 1"/>
          <p:cNvSpPr>
            <a:spLocks noGrp="1"/>
          </p:cNvSpPr>
          <p:nvPr>
            <p:ph type="sldNum" sz="quarter" idx="12"/>
          </p:nvPr>
        </p:nvSpPr>
        <p:spPr/>
        <p:txBody>
          <a:bodyPr/>
          <a:lstStyle/>
          <a:p>
            <a:fld id="{02A9ED07-9571-E14F-B8DD-ED921D6D7475}" type="slidenum">
              <a:rPr lang="en-US" smtClean="0"/>
              <a:t>29</a:t>
            </a:fld>
            <a:endParaRPr lang="en-US"/>
          </a:p>
        </p:txBody>
      </p:sp>
    </p:spTree>
    <p:extLst>
      <p:ext uri="{BB962C8B-B14F-4D97-AF65-F5344CB8AC3E}">
        <p14:creationId xmlns:p14="http://schemas.microsoft.com/office/powerpoint/2010/main" val="1862812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958" y="1415416"/>
            <a:ext cx="4319907" cy="4940935"/>
          </a:xfrm>
        </p:spPr>
        <p:txBody>
          <a:bodyPr>
            <a:normAutofit/>
          </a:bodyPr>
          <a:lstStyle/>
          <a:p>
            <a:r>
              <a:rPr lang="en-US" sz="1800" dirty="0"/>
              <a:t>Fertilizers</a:t>
            </a:r>
          </a:p>
          <a:p>
            <a:pPr lvl="1"/>
            <a:r>
              <a:rPr lang="en-US" sz="1800" dirty="0"/>
              <a:t>More food can be grown for the population</a:t>
            </a:r>
          </a:p>
          <a:p>
            <a:pPr lvl="1"/>
            <a:r>
              <a:rPr lang="en-US" sz="1800" dirty="0"/>
              <a:t>Revolution came with the Haber Bosch process</a:t>
            </a:r>
          </a:p>
          <a:p>
            <a:r>
              <a:rPr lang="en-US" sz="1800" dirty="0"/>
              <a:t>Pesticides</a:t>
            </a:r>
          </a:p>
          <a:p>
            <a:pPr lvl="1"/>
            <a:r>
              <a:rPr lang="en-US" sz="1800" dirty="0"/>
              <a:t>Mosquitos carrying deadly diseases can be controlled</a:t>
            </a:r>
          </a:p>
          <a:p>
            <a:pPr lvl="1"/>
            <a:r>
              <a:rPr lang="en-US" sz="1800" dirty="0"/>
              <a:t>Algal blooms which lead to eutrophication are controlled</a:t>
            </a:r>
          </a:p>
          <a:p>
            <a:r>
              <a:rPr lang="en-US" sz="1800" dirty="0"/>
              <a:t>Food preservatives</a:t>
            </a:r>
          </a:p>
          <a:p>
            <a:pPr lvl="1"/>
            <a:r>
              <a:rPr lang="en-US" sz="1800" dirty="0"/>
              <a:t>Longer shelf life leads to population spreading to less favorable places</a:t>
            </a:r>
          </a:p>
          <a:p>
            <a:endParaRPr lang="en-US" dirty="0"/>
          </a:p>
          <a:p>
            <a:endParaRPr lang="en-US" dirty="0"/>
          </a:p>
          <a:p>
            <a:endParaRPr lang="en-US" dirty="0"/>
          </a:p>
        </p:txBody>
      </p:sp>
      <p:pic>
        <p:nvPicPr>
          <p:cNvPr id="4" name="Picture 3"/>
          <p:cNvPicPr>
            <a:picLocks noChangeAspect="1"/>
          </p:cNvPicPr>
          <p:nvPr/>
        </p:nvPicPr>
        <p:blipFill>
          <a:blip r:embed="rId3"/>
          <a:stretch>
            <a:fillRect/>
          </a:stretch>
        </p:blipFill>
        <p:spPr>
          <a:xfrm>
            <a:off x="4957547" y="1415416"/>
            <a:ext cx="4000137" cy="2562111"/>
          </a:xfrm>
          <a:prstGeom prst="rect">
            <a:avLst/>
          </a:prstGeom>
        </p:spPr>
      </p:pic>
      <p:sp>
        <p:nvSpPr>
          <p:cNvPr id="5" name="TextBox 4"/>
          <p:cNvSpPr txBox="1"/>
          <p:nvPr/>
        </p:nvSpPr>
        <p:spPr>
          <a:xfrm>
            <a:off x="7237533" y="5493931"/>
            <a:ext cx="1720151" cy="276999"/>
          </a:xfrm>
          <a:prstGeom prst="rect">
            <a:avLst/>
          </a:prstGeom>
          <a:noFill/>
        </p:spPr>
        <p:txBody>
          <a:bodyPr wrap="none" rtlCol="0">
            <a:spAutoFit/>
          </a:bodyPr>
          <a:lstStyle/>
          <a:p>
            <a:r>
              <a:rPr lang="en-US" sz="1200" dirty="0"/>
              <a:t>Image source: Wikipedia</a:t>
            </a:r>
          </a:p>
        </p:txBody>
      </p:sp>
      <p:sp>
        <p:nvSpPr>
          <p:cNvPr id="6" name="TextBox 5"/>
          <p:cNvSpPr txBox="1"/>
          <p:nvPr/>
        </p:nvSpPr>
        <p:spPr>
          <a:xfrm>
            <a:off x="4957547" y="4037220"/>
            <a:ext cx="4034628" cy="1015663"/>
          </a:xfrm>
          <a:prstGeom prst="rect">
            <a:avLst/>
          </a:prstGeom>
          <a:noFill/>
        </p:spPr>
        <p:txBody>
          <a:bodyPr wrap="square" rtlCol="0">
            <a:spAutoFit/>
          </a:bodyPr>
          <a:lstStyle/>
          <a:p>
            <a:pPr marL="0" lvl="1"/>
            <a:r>
              <a:rPr lang="en-US" sz="1500" dirty="0"/>
              <a:t>In the early 1900s, the Haber-Bosch process allowed incorporation of Nitrogen from the air and lead to population growth.</a:t>
            </a:r>
          </a:p>
          <a:p>
            <a:endParaRPr lang="en-US" sz="1500" dirty="0"/>
          </a:p>
        </p:txBody>
      </p:sp>
      <p:sp>
        <p:nvSpPr>
          <p:cNvPr id="7" name="Slide Number Placeholder 6"/>
          <p:cNvSpPr>
            <a:spLocks noGrp="1"/>
          </p:cNvSpPr>
          <p:nvPr>
            <p:ph type="sldNum" sz="quarter" idx="12"/>
          </p:nvPr>
        </p:nvSpPr>
        <p:spPr/>
        <p:txBody>
          <a:bodyPr/>
          <a:lstStyle/>
          <a:p>
            <a:fld id="{02A9ED07-9571-E14F-B8DD-ED921D6D7475}" type="slidenum">
              <a:rPr lang="en-US" smtClean="0"/>
              <a:t>3</a:t>
            </a:fld>
            <a:endParaRPr lang="en-US"/>
          </a:p>
        </p:txBody>
      </p:sp>
      <p:sp>
        <p:nvSpPr>
          <p:cNvPr id="8" name="Title 1"/>
          <p:cNvSpPr txBox="1">
            <a:spLocks/>
          </p:cNvSpPr>
          <p:nvPr/>
        </p:nvSpPr>
        <p:spPr>
          <a:xfrm>
            <a:off x="0" y="9527"/>
            <a:ext cx="4572000" cy="1078738"/>
          </a:xfrm>
          <a:prstGeom prst="rect">
            <a:avLst/>
          </a:prstGeom>
          <a:solidFill>
            <a:srgbClr val="1D948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solidFill>
                  <a:schemeClr val="bg1"/>
                </a:solidFill>
              </a:rPr>
              <a:t>CHEMICALS AND FOOD</a:t>
            </a:r>
            <a:endParaRPr lang="en-US" sz="2400" b="1" dirty="0">
              <a:solidFill>
                <a:schemeClr val="bg1"/>
              </a:solidFill>
            </a:endParaRPr>
          </a:p>
        </p:txBody>
      </p:sp>
    </p:spTree>
    <p:extLst>
      <p:ext uri="{BB962C8B-B14F-4D97-AF65-F5344CB8AC3E}">
        <p14:creationId xmlns:p14="http://schemas.microsoft.com/office/powerpoint/2010/main" val="5957459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RESOURCE DEPLETION</a:t>
            </a:r>
            <a:endParaRPr lang="en-US" dirty="0">
              <a:ea typeface="ＭＳ Ｐゴシック" pitchFamily="-106" charset="-128"/>
              <a:cs typeface="ＭＳ Ｐゴシック" pitchFamily="-106" charset="-128"/>
            </a:endParaRPr>
          </a:p>
        </p:txBody>
      </p:sp>
      <p:sp>
        <p:nvSpPr>
          <p:cNvPr id="193539" name="Rectangle 3"/>
          <p:cNvSpPr>
            <a:spLocks noGrp="1" noChangeArrowheads="1"/>
          </p:cNvSpPr>
          <p:nvPr>
            <p:ph idx="1"/>
          </p:nvPr>
        </p:nvSpPr>
        <p:spPr>
          <a:xfrm>
            <a:off x="628650" y="1949614"/>
            <a:ext cx="7886700" cy="4351338"/>
          </a:xfrm>
        </p:spPr>
        <p:txBody>
          <a:bodyPr numCol="1" rtlCol="0">
            <a:noAutofit/>
          </a:bodyPr>
          <a:lstStyle/>
          <a:p>
            <a:pPr lvl="1">
              <a:defRPr/>
            </a:pPr>
            <a:r>
              <a:rPr lang="en-US" sz="2400" dirty="0"/>
              <a:t> Biomass</a:t>
            </a:r>
          </a:p>
          <a:p>
            <a:pPr lvl="2">
              <a:defRPr/>
            </a:pPr>
            <a:r>
              <a:rPr lang="en-US" dirty="0"/>
              <a:t>Algae for fuel, lignin for platform chemicals</a:t>
            </a:r>
            <a:endParaRPr lang="en-US" sz="2000" dirty="0"/>
          </a:p>
          <a:p>
            <a:pPr lvl="1">
              <a:defRPr/>
            </a:pPr>
            <a:r>
              <a:rPr lang="en-US" sz="2400" dirty="0"/>
              <a:t> Nanoscience &amp; technology</a:t>
            </a:r>
          </a:p>
          <a:p>
            <a:pPr lvl="1">
              <a:defRPr/>
            </a:pPr>
            <a:r>
              <a:rPr lang="en-US" sz="2400" dirty="0"/>
              <a:t> Transformations with visible light</a:t>
            </a:r>
          </a:p>
          <a:p>
            <a:pPr lvl="2">
              <a:defRPr/>
            </a:pPr>
            <a:r>
              <a:rPr lang="en-US" dirty="0"/>
              <a:t>Light rather than solvents</a:t>
            </a:r>
            <a:endParaRPr lang="en-US" sz="2000" dirty="0"/>
          </a:p>
          <a:p>
            <a:pPr lvl="1">
              <a:defRPr/>
            </a:pPr>
            <a:r>
              <a:rPr lang="en-US" sz="2400" dirty="0"/>
              <a:t> Carbon dioxide as feedstock</a:t>
            </a:r>
          </a:p>
          <a:p>
            <a:pPr lvl="2">
              <a:defRPr/>
            </a:pPr>
            <a:r>
              <a:rPr lang="en-US" dirty="0"/>
              <a:t>In plastics </a:t>
            </a:r>
            <a:endParaRPr lang="en-US" sz="2000" dirty="0"/>
          </a:p>
          <a:p>
            <a:pPr lvl="1">
              <a:defRPr/>
            </a:pPr>
            <a:r>
              <a:rPr lang="en-US" sz="2400" dirty="0"/>
              <a:t> Chitin as feedstock</a:t>
            </a:r>
          </a:p>
          <a:p>
            <a:pPr lvl="2">
              <a:defRPr/>
            </a:pPr>
            <a:r>
              <a:rPr lang="en-US" dirty="0"/>
              <a:t>In packaging</a:t>
            </a:r>
            <a:endParaRPr lang="en-US" sz="2000" dirty="0"/>
          </a:p>
          <a:p>
            <a:pPr lvl="1">
              <a:defRPr/>
            </a:pPr>
            <a:r>
              <a:rPr lang="en-US" sz="2400" dirty="0"/>
              <a:t> Waste utilization</a:t>
            </a:r>
          </a:p>
          <a:p>
            <a:pPr lvl="2">
              <a:defRPr/>
            </a:pPr>
            <a:r>
              <a:rPr lang="en-US" dirty="0"/>
              <a:t>By biodegradation</a:t>
            </a:r>
            <a:endParaRPr lang="en-US" sz="2000" dirty="0"/>
          </a:p>
        </p:txBody>
      </p:sp>
      <p:sp>
        <p:nvSpPr>
          <p:cNvPr id="2" name="Slide Number Placeholder 1"/>
          <p:cNvSpPr>
            <a:spLocks noGrp="1"/>
          </p:cNvSpPr>
          <p:nvPr>
            <p:ph type="sldNum" sz="quarter" idx="12"/>
          </p:nvPr>
        </p:nvSpPr>
        <p:spPr/>
        <p:txBody>
          <a:bodyPr/>
          <a:lstStyle/>
          <a:p>
            <a:fld id="{02A9ED07-9571-E14F-B8DD-ED921D6D7475}" type="slidenum">
              <a:rPr lang="en-US" smtClean="0"/>
              <a:t>30</a:t>
            </a:fld>
            <a:endParaRPr lang="en-US"/>
          </a:p>
        </p:txBody>
      </p:sp>
      <p:sp>
        <p:nvSpPr>
          <p:cNvPr id="3" name="CaixaDeTexto 2">
            <a:extLst>
              <a:ext uri="{FF2B5EF4-FFF2-40B4-BE49-F238E27FC236}">
                <a16:creationId xmlns:a16="http://schemas.microsoft.com/office/drawing/2014/main" id="{C2B5F0F6-C756-45D6-A401-A47D63B184EC}"/>
              </a:ext>
            </a:extLst>
          </p:cNvPr>
          <p:cNvSpPr txBox="1"/>
          <p:nvPr/>
        </p:nvSpPr>
        <p:spPr>
          <a:xfrm>
            <a:off x="386443" y="1090917"/>
            <a:ext cx="7969250" cy="830997"/>
          </a:xfrm>
          <a:prstGeom prst="rect">
            <a:avLst/>
          </a:prstGeom>
          <a:noFill/>
        </p:spPr>
        <p:txBody>
          <a:bodyPr wrap="square" rtlCol="0">
            <a:spAutoFit/>
          </a:bodyPr>
          <a:lstStyle/>
          <a:p>
            <a:r>
              <a:rPr lang="en-US" sz="2400" dirty="0">
                <a:solidFill>
                  <a:srgbClr val="1D9485"/>
                </a:solidFill>
              </a:rPr>
              <a:t>Renewable resources can be made increasingly viable technologically and economically through green chemistry:</a:t>
            </a:r>
            <a:endParaRPr lang="pt-BR" sz="2400" dirty="0">
              <a:solidFill>
                <a:srgbClr val="1D9485"/>
              </a:solidFill>
            </a:endParaRPr>
          </a:p>
        </p:txBody>
      </p:sp>
    </p:spTree>
    <p:extLst>
      <p:ext uri="{BB962C8B-B14F-4D97-AF65-F5344CB8AC3E}">
        <p14:creationId xmlns:p14="http://schemas.microsoft.com/office/powerpoint/2010/main" val="20611577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OTHER ENVIRONMENTAL CHALLENGES</a:t>
            </a:r>
            <a:endParaRPr lang="en-US" dirty="0"/>
          </a:p>
        </p:txBody>
      </p:sp>
      <p:sp>
        <p:nvSpPr>
          <p:cNvPr id="163842" name="Rectangle 3"/>
          <p:cNvSpPr>
            <a:spLocks noGrp="1" noChangeArrowheads="1"/>
          </p:cNvSpPr>
          <p:nvPr>
            <p:ph idx="1"/>
          </p:nvPr>
        </p:nvSpPr>
        <p:spPr/>
        <p:txBody>
          <a:bodyPr/>
          <a:lstStyle/>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Population</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Energy</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Global Change</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Resource Depletion</a:t>
            </a:r>
          </a:p>
          <a:p>
            <a:pPr eaLnBrk="1" hangingPunct="1"/>
            <a:r>
              <a:rPr lang="en-US" sz="2800" dirty="0">
                <a:ea typeface="ＭＳ Ｐゴシック" pitchFamily="-106" charset="-128"/>
                <a:cs typeface="ＭＳ Ｐゴシック" pitchFamily="-106" charset="-128"/>
              </a:rPr>
              <a:t> Food Supply</a:t>
            </a:r>
          </a:p>
          <a:p>
            <a:pPr eaLnBrk="1" hangingPunct="1"/>
            <a:r>
              <a:rPr lang="en-US" sz="2800" dirty="0">
                <a:ea typeface="ＭＳ Ｐゴシック" pitchFamily="-106" charset="-128"/>
                <a:cs typeface="ＭＳ Ｐゴシック" pitchFamily="-106" charset="-128"/>
              </a:rPr>
              <a:t> Toxics in the Environment</a:t>
            </a:r>
          </a:p>
        </p:txBody>
      </p:sp>
      <p:sp>
        <p:nvSpPr>
          <p:cNvPr id="2" name="Slide Number Placeholder 1"/>
          <p:cNvSpPr>
            <a:spLocks noGrp="1"/>
          </p:cNvSpPr>
          <p:nvPr>
            <p:ph type="sldNum" sz="quarter" idx="12"/>
          </p:nvPr>
        </p:nvSpPr>
        <p:spPr/>
        <p:txBody>
          <a:bodyPr/>
          <a:lstStyle/>
          <a:p>
            <a:fld id="{02A9ED07-9571-E14F-B8DD-ED921D6D7475}" type="slidenum">
              <a:rPr lang="en-US" smtClean="0"/>
              <a:t>31</a:t>
            </a:fld>
            <a:endParaRPr lang="en-US"/>
          </a:p>
        </p:txBody>
      </p:sp>
    </p:spTree>
    <p:extLst>
      <p:ext uri="{BB962C8B-B14F-4D97-AF65-F5344CB8AC3E}">
        <p14:creationId xmlns:p14="http://schemas.microsoft.com/office/powerpoint/2010/main" val="2291580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Grp="1" noChangeArrowheads="1"/>
          </p:cNvSpPr>
          <p:nvPr>
            <p:ph type="title"/>
          </p:nvPr>
        </p:nvSpPr>
        <p:spPr/>
        <p:txBody>
          <a:bodyPr/>
          <a:lstStyle/>
          <a:p>
            <a:pPr eaLnBrk="1" hangingPunct="1"/>
            <a:r>
              <a:rPr lang="en-US" dirty="0" smtClean="0">
                <a:ea typeface="ＭＳ Ｐゴシック" pitchFamily="-106" charset="-128"/>
                <a:cs typeface="ＭＳ Ｐゴシック" pitchFamily="-106" charset="-128"/>
              </a:rPr>
              <a:t>FOOD SUPPLY</a:t>
            </a:r>
            <a:endParaRPr lang="en-US" dirty="0">
              <a:ea typeface="ＭＳ Ｐゴシック" pitchFamily="-106" charset="-128"/>
              <a:cs typeface="ＭＳ Ｐゴシック" pitchFamily="-106" charset="-128"/>
            </a:endParaRPr>
          </a:p>
        </p:txBody>
      </p:sp>
      <p:sp>
        <p:nvSpPr>
          <p:cNvPr id="190466" name="Rectangle 3"/>
          <p:cNvSpPr>
            <a:spLocks noGrp="1" noChangeArrowheads="1"/>
          </p:cNvSpPr>
          <p:nvPr>
            <p:ph idx="1"/>
          </p:nvPr>
        </p:nvSpPr>
        <p:spPr>
          <a:xfrm>
            <a:off x="628650" y="1825625"/>
            <a:ext cx="6957006" cy="4351338"/>
          </a:xfrm>
        </p:spPr>
        <p:txBody>
          <a:bodyPr/>
          <a:lstStyle/>
          <a:p>
            <a:pPr eaLnBrk="1" hangingPunct="1"/>
            <a:r>
              <a:rPr lang="en-US" sz="2800" dirty="0">
                <a:ea typeface="ＭＳ Ｐゴシック" pitchFamily="-106" charset="-128"/>
                <a:cs typeface="ＭＳ Ｐゴシック" pitchFamily="-106" charset="-128"/>
              </a:rPr>
              <a:t>While current food levels are sufficient, distribution is inadequate  </a:t>
            </a:r>
          </a:p>
          <a:p>
            <a:pPr eaLnBrk="1" hangingPunct="1"/>
            <a:r>
              <a:rPr lang="en-US" sz="2800" dirty="0">
                <a:ea typeface="ＭＳ Ｐゴシック" pitchFamily="-106" charset="-128"/>
                <a:cs typeface="ＭＳ Ｐゴシック" pitchFamily="-106" charset="-128"/>
              </a:rPr>
              <a:t>Agricultural methods are unsustainable</a:t>
            </a:r>
          </a:p>
          <a:p>
            <a:pPr eaLnBrk="1" hangingPunct="1"/>
            <a:r>
              <a:rPr lang="en-US" sz="2800" dirty="0">
                <a:ea typeface="ＭＳ Ｐゴシック" pitchFamily="-106" charset="-128"/>
                <a:cs typeface="ＭＳ Ｐゴシック" pitchFamily="-106" charset="-128"/>
              </a:rPr>
              <a:t>Advances in future food production intensity is needed</a:t>
            </a:r>
          </a:p>
        </p:txBody>
      </p:sp>
      <p:sp>
        <p:nvSpPr>
          <p:cNvPr id="2" name="Slide Number Placeholder 1"/>
          <p:cNvSpPr>
            <a:spLocks noGrp="1"/>
          </p:cNvSpPr>
          <p:nvPr>
            <p:ph type="sldNum" sz="quarter" idx="12"/>
          </p:nvPr>
        </p:nvSpPr>
        <p:spPr/>
        <p:txBody>
          <a:bodyPr/>
          <a:lstStyle/>
          <a:p>
            <a:fld id="{02A9ED07-9571-E14F-B8DD-ED921D6D7475}" type="slidenum">
              <a:rPr lang="en-US" smtClean="0"/>
              <a:t>32</a:t>
            </a:fld>
            <a:endParaRPr lang="en-US"/>
          </a:p>
        </p:txBody>
      </p:sp>
    </p:spTree>
    <p:extLst>
      <p:ext uri="{BB962C8B-B14F-4D97-AF65-F5344CB8AC3E}">
        <p14:creationId xmlns:p14="http://schemas.microsoft.com/office/powerpoint/2010/main" val="3451017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vert="horz" wrap="square" lIns="90488" tIns="44450" rIns="90488" bIns="44450" numCol="1" anchor="ctr" anchorCtr="0" compatLnSpc="1">
            <a:prstTxWarp prst="textNoShape">
              <a:avLst/>
            </a:prstTxWarp>
            <a:normAutofit/>
          </a:bodyPr>
          <a:lstStyle/>
          <a:p>
            <a:pPr eaLnBrk="1" hangingPunct="1"/>
            <a:r>
              <a:rPr lang="en-US" dirty="0" smtClean="0">
                <a:ea typeface="ＭＳ Ｐゴシック" pitchFamily="-108" charset="-128"/>
                <a:cs typeface="ＭＳ Ｐゴシック" pitchFamily="-108" charset="-128"/>
              </a:rPr>
              <a:t>INCREASE IN GRAIN PRODUCTION</a:t>
            </a:r>
            <a:endParaRPr lang="en-US" sz="6000" dirty="0">
              <a:ea typeface="ＭＳ Ｐゴシック" pitchFamily="-108" charset="-128"/>
              <a:cs typeface="ＭＳ Ｐゴシック" pitchFamily="-108" charset="-128"/>
            </a:endParaRPr>
          </a:p>
        </p:txBody>
      </p:sp>
      <p:sp>
        <p:nvSpPr>
          <p:cNvPr id="3" name="Slide Number Placeholder 2"/>
          <p:cNvSpPr>
            <a:spLocks noGrp="1"/>
          </p:cNvSpPr>
          <p:nvPr>
            <p:ph type="sldNum" sz="quarter" idx="12"/>
          </p:nvPr>
        </p:nvSpPr>
        <p:spPr/>
        <p:txBody>
          <a:bodyPr/>
          <a:lstStyle/>
          <a:p>
            <a:fld id="{02A9ED07-9571-E14F-B8DD-ED921D6D7475}" type="slidenum">
              <a:rPr lang="en-US" smtClean="0"/>
              <a:t>33</a:t>
            </a:fld>
            <a:endParaRPr lang="en-US"/>
          </a:p>
        </p:txBody>
      </p:sp>
      <p:sp>
        <p:nvSpPr>
          <p:cNvPr id="6" name="TextBox 5"/>
          <p:cNvSpPr txBox="1"/>
          <p:nvPr/>
        </p:nvSpPr>
        <p:spPr>
          <a:xfrm>
            <a:off x="1409700" y="6356351"/>
            <a:ext cx="1844300" cy="276999"/>
          </a:xfrm>
          <a:prstGeom prst="rect">
            <a:avLst/>
          </a:prstGeom>
          <a:noFill/>
        </p:spPr>
        <p:txBody>
          <a:bodyPr wrap="none" rtlCol="0">
            <a:spAutoFit/>
          </a:bodyPr>
          <a:lstStyle/>
          <a:p>
            <a:r>
              <a:rPr lang="en-US" sz="1200" dirty="0"/>
              <a:t>Source: FAO 1989-2000</a:t>
            </a:r>
          </a:p>
        </p:txBody>
      </p:sp>
      <p:sp>
        <p:nvSpPr>
          <p:cNvPr id="2" name="TextBox 1"/>
          <p:cNvSpPr txBox="1"/>
          <p:nvPr/>
        </p:nvSpPr>
        <p:spPr>
          <a:xfrm>
            <a:off x="1409700" y="1194904"/>
            <a:ext cx="6501499" cy="830997"/>
          </a:xfrm>
          <a:prstGeom prst="rect">
            <a:avLst/>
          </a:prstGeom>
          <a:noFill/>
        </p:spPr>
        <p:txBody>
          <a:bodyPr wrap="square" rtlCol="0">
            <a:spAutoFit/>
          </a:bodyPr>
          <a:lstStyle/>
          <a:p>
            <a:r>
              <a:rPr lang="en-US" sz="2400" dirty="0">
                <a:solidFill>
                  <a:srgbClr val="1D9485"/>
                </a:solidFill>
              </a:rPr>
              <a:t>There is a growing demand in grain production in developing, industrialized and transition countries.</a:t>
            </a:r>
          </a:p>
        </p:txBody>
      </p:sp>
      <p:pic>
        <p:nvPicPr>
          <p:cNvPr id="4" name="Picture 3"/>
          <p:cNvPicPr>
            <a:picLocks noChangeAspect="1"/>
          </p:cNvPicPr>
          <p:nvPr/>
        </p:nvPicPr>
        <p:blipFill>
          <a:blip r:embed="rId3"/>
          <a:stretch>
            <a:fillRect/>
          </a:stretch>
        </p:blipFill>
        <p:spPr>
          <a:xfrm>
            <a:off x="1667277" y="2098479"/>
            <a:ext cx="5635044" cy="3838081"/>
          </a:xfrm>
          <a:prstGeom prst="rect">
            <a:avLst/>
          </a:prstGeom>
        </p:spPr>
      </p:pic>
    </p:spTree>
    <p:extLst>
      <p:ext uri="{BB962C8B-B14F-4D97-AF65-F5344CB8AC3E}">
        <p14:creationId xmlns:p14="http://schemas.microsoft.com/office/powerpoint/2010/main" val="104429253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711201" y="5543550"/>
            <a:ext cx="1897063" cy="342900"/>
          </a:xfrm>
          <a:prstGeom prst="rect">
            <a:avLst/>
          </a:prstGeom>
          <a:noFill/>
          <a:ln w="12700">
            <a:noFill/>
            <a:miter lim="800000"/>
            <a:headEnd/>
            <a:tailEnd/>
          </a:ln>
        </p:spPr>
        <p:txBody>
          <a:bodyPr>
            <a:prstTxWarp prst="textNoShape">
              <a:avLst/>
            </a:prstTxWarp>
          </a:bodyPr>
          <a:lstStyle/>
          <a:p>
            <a:endParaRPr lang="en-US"/>
          </a:p>
        </p:txBody>
      </p:sp>
      <p:sp>
        <p:nvSpPr>
          <p:cNvPr id="138243" name="Rectangle 3"/>
          <p:cNvSpPr>
            <a:spLocks noChangeArrowheads="1"/>
          </p:cNvSpPr>
          <p:nvPr/>
        </p:nvSpPr>
        <p:spPr bwMode="auto">
          <a:xfrm>
            <a:off x="3149600" y="5543550"/>
            <a:ext cx="2844800" cy="342900"/>
          </a:xfrm>
          <a:prstGeom prst="rect">
            <a:avLst/>
          </a:prstGeom>
          <a:noFill/>
          <a:ln w="12700">
            <a:noFill/>
            <a:miter lim="800000"/>
            <a:headEnd/>
            <a:tailEnd/>
          </a:ln>
        </p:spPr>
        <p:txBody>
          <a:bodyPr>
            <a:prstTxWarp prst="textNoShape">
              <a:avLst/>
            </a:prstTxWarp>
          </a:bodyPr>
          <a:lstStyle/>
          <a:p>
            <a:endParaRPr lang="en-US"/>
          </a:p>
        </p:txBody>
      </p:sp>
      <p:sp>
        <p:nvSpPr>
          <p:cNvPr id="138244" name="Rectangle 4"/>
          <p:cNvSpPr>
            <a:spLocks noGrp="1" noChangeArrowheads="1"/>
          </p:cNvSpPr>
          <p:nvPr>
            <p:ph type="title"/>
          </p:nvPr>
        </p:nvSpPr>
        <p:spPr/>
        <p:txBody>
          <a:bodyPr vert="horz" wrap="square" lIns="90488" tIns="44450" rIns="90488" bIns="44450" numCol="1" anchor="ctr" anchorCtr="0" compatLnSpc="1">
            <a:prstTxWarp prst="textNoShape">
              <a:avLst/>
            </a:prstTxWarp>
            <a:normAutofit/>
          </a:bodyPr>
          <a:lstStyle/>
          <a:p>
            <a:pPr eaLnBrk="1" hangingPunct="1"/>
            <a:r>
              <a:rPr lang="en-US" dirty="0" smtClean="0">
                <a:ea typeface="ＭＳ Ｐゴシック" pitchFamily="-108" charset="-128"/>
                <a:cs typeface="ＭＳ Ｐゴシック" pitchFamily="-108" charset="-128"/>
              </a:rPr>
              <a:t>USE OF PESTICIDES</a:t>
            </a:r>
            <a:endParaRPr lang="en-US" dirty="0">
              <a:ea typeface="ＭＳ Ｐゴシック" pitchFamily="-108" charset="-128"/>
              <a:cs typeface="ＭＳ Ｐゴシック" pitchFamily="-108" charset="-128"/>
            </a:endParaRPr>
          </a:p>
        </p:txBody>
      </p:sp>
      <p:sp>
        <p:nvSpPr>
          <p:cNvPr id="3" name="Content Placeholder 2"/>
          <p:cNvSpPr>
            <a:spLocks noGrp="1"/>
          </p:cNvSpPr>
          <p:nvPr>
            <p:ph idx="1"/>
          </p:nvPr>
        </p:nvSpPr>
        <p:spPr/>
        <p:txBody>
          <a:bodyPr/>
          <a:lstStyle/>
          <a:p>
            <a:endParaRPr lang="en-US" dirty="0"/>
          </a:p>
        </p:txBody>
      </p:sp>
      <p:sp>
        <p:nvSpPr>
          <p:cNvPr id="2" name="Slide Number Placeholder 1"/>
          <p:cNvSpPr>
            <a:spLocks noGrp="1"/>
          </p:cNvSpPr>
          <p:nvPr>
            <p:ph type="sldNum" sz="quarter" idx="12"/>
          </p:nvPr>
        </p:nvSpPr>
        <p:spPr/>
        <p:txBody>
          <a:bodyPr/>
          <a:lstStyle/>
          <a:p>
            <a:fld id="{02A9ED07-9571-E14F-B8DD-ED921D6D7475}" type="slidenum">
              <a:rPr lang="en-US" smtClean="0"/>
              <a:t>34</a:t>
            </a:fld>
            <a:endParaRPr lang="en-US"/>
          </a:p>
        </p:txBody>
      </p:sp>
      <p:pic>
        <p:nvPicPr>
          <p:cNvPr id="4" name="Picture 3"/>
          <p:cNvPicPr>
            <a:picLocks noChangeAspect="1"/>
          </p:cNvPicPr>
          <p:nvPr/>
        </p:nvPicPr>
        <p:blipFill>
          <a:blip r:embed="rId3"/>
          <a:stretch>
            <a:fillRect/>
          </a:stretch>
        </p:blipFill>
        <p:spPr>
          <a:xfrm>
            <a:off x="465992" y="1674689"/>
            <a:ext cx="8212015" cy="4040311"/>
          </a:xfrm>
          <a:prstGeom prst="rect">
            <a:avLst/>
          </a:prstGeom>
        </p:spPr>
      </p:pic>
    </p:spTree>
    <p:extLst>
      <p:ext uri="{BB962C8B-B14F-4D97-AF65-F5344CB8AC3E}">
        <p14:creationId xmlns:p14="http://schemas.microsoft.com/office/powerpoint/2010/main" val="77278875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dirty="0" smtClean="0">
                <a:ea typeface="ＭＳ Ｐゴシック" pitchFamily="-108" charset="-128"/>
                <a:cs typeface="ＭＳ Ｐゴシック" pitchFamily="-108" charset="-128"/>
              </a:rPr>
              <a:t>FOOD SUPPLY</a:t>
            </a:r>
            <a:endParaRPr lang="en-US" dirty="0">
              <a:ea typeface="ＭＳ Ｐゴシック" pitchFamily="-108" charset="-128"/>
              <a:cs typeface="ＭＳ Ｐゴシック" pitchFamily="-108" charset="-128"/>
            </a:endParaRPr>
          </a:p>
        </p:txBody>
      </p:sp>
      <p:sp>
        <p:nvSpPr>
          <p:cNvPr id="142339" name="Rectangle 3"/>
          <p:cNvSpPr>
            <a:spLocks noGrp="1" noChangeArrowheads="1"/>
          </p:cNvSpPr>
          <p:nvPr>
            <p:ph idx="1"/>
          </p:nvPr>
        </p:nvSpPr>
        <p:spPr/>
        <p:txBody>
          <a:bodyPr>
            <a:noAutofit/>
          </a:bodyPr>
          <a:lstStyle/>
          <a:p>
            <a:pPr marL="0" indent="0" eaLnBrk="1" hangingPunct="1">
              <a:buNone/>
            </a:pPr>
            <a:r>
              <a:rPr lang="en-US" sz="3200" dirty="0">
                <a:ea typeface="ＭＳ Ｐゴシック" pitchFamily="-108" charset="-128"/>
                <a:cs typeface="ＭＳ Ｐゴシック" pitchFamily="-108" charset="-128"/>
              </a:rPr>
              <a:t> Green chemistry is developing:</a:t>
            </a:r>
          </a:p>
          <a:p>
            <a:pPr marL="0" indent="0" eaLnBrk="1" hangingPunct="1">
              <a:buNone/>
            </a:pPr>
            <a:endParaRPr lang="en-US" sz="1500" dirty="0">
              <a:ea typeface="ＭＳ Ｐゴシック" pitchFamily="-108" charset="-128"/>
              <a:cs typeface="ＭＳ Ｐゴシック" pitchFamily="-108" charset="-128"/>
            </a:endParaRPr>
          </a:p>
          <a:p>
            <a:pPr lvl="1" eaLnBrk="1" hangingPunct="1"/>
            <a:r>
              <a:rPr lang="en-US" sz="2800" dirty="0"/>
              <a:t>Pesticides which only effect target organisms and degrade to innocuous by-products</a:t>
            </a:r>
          </a:p>
          <a:p>
            <a:pPr lvl="1" eaLnBrk="1" hangingPunct="1"/>
            <a:r>
              <a:rPr lang="en-US" sz="2800" dirty="0"/>
              <a:t>Fertilizers and fertilizer adjutants that are designed to minimize usage while maximizing effectiveness</a:t>
            </a:r>
          </a:p>
          <a:p>
            <a:pPr lvl="1" eaLnBrk="1" hangingPunct="1"/>
            <a:r>
              <a:rPr lang="en-US" sz="2800" dirty="0"/>
              <a:t>Methods of using agricultural wastes for beneficial and profitable uses</a:t>
            </a:r>
          </a:p>
        </p:txBody>
      </p:sp>
      <p:sp>
        <p:nvSpPr>
          <p:cNvPr id="2" name="Slide Number Placeholder 1"/>
          <p:cNvSpPr>
            <a:spLocks noGrp="1"/>
          </p:cNvSpPr>
          <p:nvPr>
            <p:ph type="sldNum" sz="quarter" idx="12"/>
          </p:nvPr>
        </p:nvSpPr>
        <p:spPr/>
        <p:txBody>
          <a:bodyPr/>
          <a:lstStyle/>
          <a:p>
            <a:fld id="{02A9ED07-9571-E14F-B8DD-ED921D6D7475}" type="slidenum">
              <a:rPr lang="en-US" smtClean="0"/>
              <a:t>35</a:t>
            </a:fld>
            <a:endParaRPr lang="en-US"/>
          </a:p>
        </p:txBody>
      </p:sp>
    </p:spTree>
    <p:extLst>
      <p:ext uri="{BB962C8B-B14F-4D97-AF65-F5344CB8AC3E}">
        <p14:creationId xmlns:p14="http://schemas.microsoft.com/office/powerpoint/2010/main" val="865593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smtClean="0"/>
              <a:t>OTHER ENVIRONMENTAL CHALLENGES</a:t>
            </a:r>
            <a:endParaRPr lang="en-US" dirty="0"/>
          </a:p>
        </p:txBody>
      </p:sp>
      <p:sp>
        <p:nvSpPr>
          <p:cNvPr id="163842" name="Rectangle 3"/>
          <p:cNvSpPr>
            <a:spLocks noGrp="1" noChangeArrowheads="1"/>
          </p:cNvSpPr>
          <p:nvPr>
            <p:ph idx="1"/>
          </p:nvPr>
        </p:nvSpPr>
        <p:spPr/>
        <p:txBody>
          <a:bodyPr/>
          <a:lstStyle/>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Population</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Energy</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Global Change</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Resource Depletion</a:t>
            </a:r>
          </a:p>
          <a:p>
            <a:pPr eaLnBrk="1" hangingPunct="1"/>
            <a:r>
              <a:rPr lang="en-US" sz="2800" dirty="0">
                <a:ea typeface="ＭＳ Ｐゴシック" pitchFamily="-106" charset="-128"/>
                <a:cs typeface="ＭＳ Ｐゴシック" pitchFamily="-106" charset="-128"/>
              </a:rPr>
              <a:t> </a:t>
            </a:r>
            <a:r>
              <a:rPr lang="en-US" sz="2800" dirty="0">
                <a:solidFill>
                  <a:schemeClr val="bg1">
                    <a:lumMod val="75000"/>
                  </a:schemeClr>
                </a:solidFill>
                <a:ea typeface="ＭＳ Ｐゴシック" pitchFamily="-106" charset="-128"/>
                <a:cs typeface="ＭＳ Ｐゴシック" pitchFamily="-106" charset="-128"/>
              </a:rPr>
              <a:t>Food Supply</a:t>
            </a:r>
          </a:p>
          <a:p>
            <a:pPr eaLnBrk="1" hangingPunct="1"/>
            <a:r>
              <a:rPr lang="en-US" sz="2800" dirty="0">
                <a:ea typeface="ＭＳ Ｐゴシック" pitchFamily="-106" charset="-128"/>
                <a:cs typeface="ＭＳ Ｐゴシック" pitchFamily="-106" charset="-128"/>
              </a:rPr>
              <a:t> Toxics in the Environment</a:t>
            </a:r>
          </a:p>
        </p:txBody>
      </p:sp>
      <p:sp>
        <p:nvSpPr>
          <p:cNvPr id="2" name="Slide Number Placeholder 1"/>
          <p:cNvSpPr>
            <a:spLocks noGrp="1"/>
          </p:cNvSpPr>
          <p:nvPr>
            <p:ph type="sldNum" sz="quarter" idx="12"/>
          </p:nvPr>
        </p:nvSpPr>
        <p:spPr/>
        <p:txBody>
          <a:bodyPr/>
          <a:lstStyle/>
          <a:p>
            <a:fld id="{02A9ED07-9571-E14F-B8DD-ED921D6D7475}" type="slidenum">
              <a:rPr lang="en-US" smtClean="0"/>
              <a:t>36</a:t>
            </a:fld>
            <a:endParaRPr lang="en-US"/>
          </a:p>
        </p:txBody>
      </p:sp>
    </p:spTree>
    <p:extLst>
      <p:ext uri="{BB962C8B-B14F-4D97-AF65-F5344CB8AC3E}">
        <p14:creationId xmlns:p14="http://schemas.microsoft.com/office/powerpoint/2010/main" val="17762967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US" dirty="0" smtClean="0">
                <a:ea typeface="ＭＳ Ｐゴシック" pitchFamily="-108" charset="-128"/>
                <a:cs typeface="ＭＳ Ｐゴシック" pitchFamily="-108" charset="-128"/>
              </a:rPr>
              <a:t>TOXICS IN THE ENVIRONMENT</a:t>
            </a:r>
            <a:endParaRPr lang="en-US" dirty="0">
              <a:ea typeface="ＭＳ Ｐゴシック" pitchFamily="-108" charset="-128"/>
              <a:cs typeface="ＭＳ Ｐゴシック" pitchFamily="-108" charset="-128"/>
            </a:endParaRPr>
          </a:p>
        </p:txBody>
      </p:sp>
      <p:sp>
        <p:nvSpPr>
          <p:cNvPr id="146435" name="Rectangle 3"/>
          <p:cNvSpPr>
            <a:spLocks noGrp="1" noChangeArrowheads="1"/>
          </p:cNvSpPr>
          <p:nvPr>
            <p:ph idx="1"/>
          </p:nvPr>
        </p:nvSpPr>
        <p:spPr>
          <a:xfrm>
            <a:off x="628650" y="1825625"/>
            <a:ext cx="7716860" cy="4351338"/>
          </a:xfrm>
        </p:spPr>
        <p:txBody>
          <a:bodyPr>
            <a:normAutofit/>
          </a:bodyPr>
          <a:lstStyle/>
          <a:p>
            <a:pPr marL="0" indent="0" eaLnBrk="1" hangingPunct="1">
              <a:buNone/>
            </a:pPr>
            <a:r>
              <a:rPr lang="en-US" sz="2800" dirty="0">
                <a:ea typeface="ＭＳ Ｐゴシック" pitchFamily="-108" charset="-128"/>
                <a:cs typeface="ＭＳ Ｐゴシック" pitchFamily="-108" charset="-128"/>
              </a:rPr>
              <a:t>Substances that are toxic to humans, the biosphere and all that sustains it, are currently still being released at a cost of life, health and sustainability.</a:t>
            </a:r>
          </a:p>
        </p:txBody>
      </p:sp>
      <p:sp>
        <p:nvSpPr>
          <p:cNvPr id="2" name="Slide Number Placeholder 1"/>
          <p:cNvSpPr>
            <a:spLocks noGrp="1"/>
          </p:cNvSpPr>
          <p:nvPr>
            <p:ph type="sldNum" sz="quarter" idx="12"/>
          </p:nvPr>
        </p:nvSpPr>
        <p:spPr/>
        <p:txBody>
          <a:bodyPr/>
          <a:lstStyle/>
          <a:p>
            <a:fld id="{02A9ED07-9571-E14F-B8DD-ED921D6D7475}" type="slidenum">
              <a:rPr lang="en-US" smtClean="0"/>
              <a:t>37</a:t>
            </a:fld>
            <a:endParaRPr lang="en-US"/>
          </a:p>
        </p:txBody>
      </p:sp>
    </p:spTree>
    <p:extLst>
      <p:ext uri="{BB962C8B-B14F-4D97-AF65-F5344CB8AC3E}">
        <p14:creationId xmlns:p14="http://schemas.microsoft.com/office/powerpoint/2010/main" val="20853311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p:txBody>
          <a:bodyPr/>
          <a:lstStyle/>
          <a:p>
            <a:pPr eaLnBrk="1" hangingPunct="1">
              <a:defRPr/>
            </a:pPr>
            <a:r>
              <a:rPr lang="en-US" dirty="0" smtClean="0">
                <a:cs typeface="ＭＳ Ｐゴシック" pitchFamily="-106" charset="-128"/>
              </a:rPr>
              <a:t>BODY BURDEN</a:t>
            </a:r>
            <a:endParaRPr lang="en-US" dirty="0">
              <a:cs typeface="ＭＳ Ｐゴシック" pitchFamily="-106" charset="-128"/>
            </a:endParaRPr>
          </a:p>
        </p:txBody>
      </p:sp>
      <p:sp>
        <p:nvSpPr>
          <p:cNvPr id="343043" name="Rectangle 3"/>
          <p:cNvSpPr>
            <a:spLocks noGrp="1" noChangeArrowheads="1"/>
          </p:cNvSpPr>
          <p:nvPr>
            <p:ph idx="1"/>
          </p:nvPr>
        </p:nvSpPr>
        <p:spPr>
          <a:xfrm>
            <a:off x="628650" y="1316909"/>
            <a:ext cx="7886700" cy="4351338"/>
          </a:xfrm>
        </p:spPr>
        <p:txBody>
          <a:bodyPr>
            <a:normAutofit/>
          </a:bodyPr>
          <a:lstStyle/>
          <a:p>
            <a:pPr>
              <a:defRPr/>
            </a:pPr>
            <a:r>
              <a:rPr lang="en-US" dirty="0">
                <a:cs typeface="ＭＳ Ｐゴシック" pitchFamily="-106" charset="-128"/>
              </a:rPr>
              <a:t>In 2000-2001 the study showed that human body includes 148 </a:t>
            </a:r>
            <a:r>
              <a:rPr lang="en-US" dirty="0"/>
              <a:t>xenobiotic</a:t>
            </a:r>
            <a:r>
              <a:rPr lang="en-US" dirty="0">
                <a:cs typeface="ＭＳ Ｐゴシック" pitchFamily="-106" charset="-128"/>
              </a:rPr>
              <a:t>. </a:t>
            </a:r>
          </a:p>
          <a:p>
            <a:pPr>
              <a:defRPr/>
            </a:pPr>
            <a:r>
              <a:rPr lang="en-US" dirty="0">
                <a:cs typeface="ＭＳ Ｐゴシック" pitchFamily="-106" charset="-128"/>
              </a:rPr>
              <a:t>Of the chemicals found:</a:t>
            </a:r>
          </a:p>
          <a:p>
            <a:pPr lvl="1">
              <a:defRPr/>
            </a:pPr>
            <a:r>
              <a:rPr lang="en-US" sz="2000" dirty="0"/>
              <a:t>76 suspect carcinogens in humans or animals,</a:t>
            </a:r>
          </a:p>
          <a:p>
            <a:pPr lvl="1">
              <a:defRPr/>
            </a:pPr>
            <a:r>
              <a:rPr lang="en-US" sz="2000" dirty="0"/>
              <a:t>94 are identified neurotoxins, and </a:t>
            </a:r>
          </a:p>
          <a:p>
            <a:pPr lvl="1">
              <a:defRPr/>
            </a:pPr>
            <a:r>
              <a:rPr lang="en-US" sz="2000" dirty="0"/>
              <a:t>79 are linked to reproductive/developmental toxicity. </a:t>
            </a:r>
          </a:p>
          <a:p>
            <a:pPr>
              <a:defRPr/>
            </a:pPr>
            <a:r>
              <a:rPr lang="en-US" dirty="0">
                <a:cs typeface="ＭＳ Ｐゴシック" pitchFamily="-106" charset="-128"/>
              </a:rPr>
              <a:t>The synergistic effects of these chemicals in combination has not been studied.</a:t>
            </a:r>
          </a:p>
        </p:txBody>
      </p:sp>
      <p:sp>
        <p:nvSpPr>
          <p:cNvPr id="2" name="Slide Number Placeholder 1"/>
          <p:cNvSpPr>
            <a:spLocks noGrp="1"/>
          </p:cNvSpPr>
          <p:nvPr>
            <p:ph type="sldNum" sz="quarter" idx="12"/>
          </p:nvPr>
        </p:nvSpPr>
        <p:spPr/>
        <p:txBody>
          <a:bodyPr/>
          <a:lstStyle/>
          <a:p>
            <a:fld id="{C3C079AC-67ED-6A43-B59E-F848E69DD6D2}" type="slidenum">
              <a:rPr lang="en-US" altLang="x-none" smtClean="0"/>
              <a:pPr/>
              <a:t>38</a:t>
            </a:fld>
            <a:endParaRPr lang="en-US" altLang="x-none"/>
          </a:p>
        </p:txBody>
      </p:sp>
      <p:sp>
        <p:nvSpPr>
          <p:cNvPr id="3" name="Rectangle 2"/>
          <p:cNvSpPr/>
          <p:nvPr/>
        </p:nvSpPr>
        <p:spPr>
          <a:xfrm>
            <a:off x="628650" y="4894722"/>
            <a:ext cx="7201705" cy="646331"/>
          </a:xfrm>
          <a:prstGeom prst="rect">
            <a:avLst/>
          </a:prstGeom>
        </p:spPr>
        <p:txBody>
          <a:bodyPr wrap="square">
            <a:spAutoFit/>
          </a:bodyPr>
          <a:lstStyle/>
          <a:p>
            <a:pPr algn="ctr"/>
            <a:r>
              <a:rPr lang="en-US" b="1" dirty="0">
                <a:solidFill>
                  <a:srgbClr val="EFB841"/>
                </a:solidFill>
                <a:latin typeface="Verdana" pitchFamily="-108" charset="0"/>
                <a:ea typeface="ＭＳ Ｐゴシック" pitchFamily="-108" charset="-128"/>
                <a:cs typeface="ＭＳ Ｐゴシック" pitchFamily="-108" charset="-128"/>
              </a:rPr>
              <a:t>One of Green Chemistry’</a:t>
            </a:r>
            <a:r>
              <a:rPr lang="en-US" altLang="ja-JP" b="1" dirty="0">
                <a:solidFill>
                  <a:srgbClr val="EFB841"/>
                </a:solidFill>
                <a:latin typeface="Verdana" pitchFamily="-108" charset="0"/>
                <a:ea typeface="ＭＳ Ｐゴシック" pitchFamily="-108" charset="-128"/>
                <a:cs typeface="ＭＳ Ｐゴシック" pitchFamily="-108" charset="-128"/>
              </a:rPr>
              <a:t>s greatest strengths is the ability to design for reduced hazard.</a:t>
            </a:r>
            <a:endParaRPr lang="en-US" b="1" dirty="0">
              <a:solidFill>
                <a:srgbClr val="EFB841"/>
              </a:solidFill>
              <a:latin typeface="Verdana" pitchFamily="-108" charset="0"/>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11804536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a:extLst>
              <a:ext uri="{FF2B5EF4-FFF2-40B4-BE49-F238E27FC236}">
                <a16:creationId xmlns:a16="http://schemas.microsoft.com/office/drawing/2014/main" id="{5CA86DA6-D9C2-487B-88BC-AE5B8A49559E}"/>
              </a:ext>
            </a:extLst>
          </p:cNvPr>
          <p:cNvSpPr>
            <a:spLocks noGrp="1"/>
          </p:cNvSpPr>
          <p:nvPr>
            <p:ph type="sldNum" sz="quarter" idx="12"/>
          </p:nvPr>
        </p:nvSpPr>
        <p:spPr/>
        <p:txBody>
          <a:bodyPr/>
          <a:lstStyle/>
          <a:p>
            <a:fld id="{C3C079AC-67ED-6A43-B59E-F848E69DD6D2}" type="slidenum">
              <a:rPr lang="en-US" altLang="x-none" smtClean="0"/>
              <a:pPr/>
              <a:t>39</a:t>
            </a:fld>
            <a:endParaRPr lang="en-US" altLang="x-none"/>
          </a:p>
        </p:txBody>
      </p:sp>
      <p:sp>
        <p:nvSpPr>
          <p:cNvPr id="6" name="Título 5">
            <a:extLst>
              <a:ext uri="{FF2B5EF4-FFF2-40B4-BE49-F238E27FC236}">
                <a16:creationId xmlns:a16="http://schemas.microsoft.com/office/drawing/2014/main" id="{E653433F-7424-4CEB-AB72-01D131817F8D}"/>
              </a:ext>
            </a:extLst>
          </p:cNvPr>
          <p:cNvSpPr>
            <a:spLocks noGrp="1"/>
          </p:cNvSpPr>
          <p:nvPr>
            <p:ph type="ctrTitle" idx="4294967295"/>
          </p:nvPr>
        </p:nvSpPr>
        <p:spPr>
          <a:xfrm>
            <a:off x="685800" y="2607748"/>
            <a:ext cx="7772400" cy="2387600"/>
          </a:xfrm>
          <a:noFill/>
        </p:spPr>
        <p:txBody>
          <a:bodyPr>
            <a:normAutofit/>
          </a:bodyPr>
          <a:lstStyle/>
          <a:p>
            <a:r>
              <a:rPr lang="en-US" sz="6000" dirty="0" smtClean="0"/>
              <a:t>THANK YOU!</a:t>
            </a:r>
            <a:endParaRPr lang="en-US" sz="6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1509" y="2099256"/>
            <a:ext cx="1220982" cy="1237262"/>
          </a:xfrm>
          <a:prstGeom prst="rect">
            <a:avLst/>
          </a:prstGeom>
        </p:spPr>
      </p:pic>
      <p:sp>
        <p:nvSpPr>
          <p:cNvPr id="7" name="TextBox 6"/>
          <p:cNvSpPr txBox="1"/>
          <p:nvPr/>
        </p:nvSpPr>
        <p:spPr>
          <a:xfrm>
            <a:off x="3190009" y="4081286"/>
            <a:ext cx="2836718" cy="646331"/>
          </a:xfrm>
          <a:prstGeom prst="rect">
            <a:avLst/>
          </a:prstGeom>
          <a:noFill/>
        </p:spPr>
        <p:txBody>
          <a:bodyPr wrap="square" rtlCol="0">
            <a:spAutoFit/>
          </a:bodyPr>
          <a:lstStyle/>
          <a:p>
            <a:r>
              <a:rPr lang="en-US" sz="3600" dirty="0">
                <a:solidFill>
                  <a:srgbClr val="1D9485"/>
                </a:solidFill>
              </a:rPr>
              <a:t>QUESTIONS?</a:t>
            </a:r>
          </a:p>
        </p:txBody>
      </p:sp>
      <p:sp>
        <p:nvSpPr>
          <p:cNvPr id="8" name="Rounded Rectangle 7"/>
          <p:cNvSpPr/>
          <p:nvPr/>
        </p:nvSpPr>
        <p:spPr>
          <a:xfrm>
            <a:off x="936000" y="4906863"/>
            <a:ext cx="7272000" cy="126000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rPr>
              <a:t>This training material was developed in close collaboration with the </a:t>
            </a:r>
            <a:r>
              <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rPr>
              <a:t>Center for Green Chemistry and Green Engineering at Yale University</a:t>
            </a:r>
            <a:r>
              <a:rPr lang="en-US" sz="2400" dirty="0" smtClean="0">
                <a:solidFill>
                  <a:srgbClr val="1D9485"/>
                </a:solidFill>
                <a:latin typeface="Calibri" panose="020F0502020204030204" pitchFamily="34" charset="0"/>
                <a:ea typeface="Calibri" panose="020F0502020204030204" pitchFamily="34" charset="0"/>
                <a:cs typeface="Arial" panose="020B0604020202020204" pitchFamily="34" charset="0"/>
              </a:rPr>
              <a:t>.</a:t>
            </a:r>
            <a:endPar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2052000" y="6219214"/>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bg1"/>
                </a:solidFill>
              </a:rPr>
              <a:t>www.greenchemistry-toolkit.org</a:t>
            </a:r>
          </a:p>
        </p:txBody>
      </p:sp>
    </p:spTree>
    <p:extLst>
      <p:ext uri="{BB962C8B-B14F-4D97-AF65-F5344CB8AC3E}">
        <p14:creationId xmlns:p14="http://schemas.microsoft.com/office/powerpoint/2010/main" val="3443387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660" y="1252602"/>
            <a:ext cx="5366591" cy="4708136"/>
          </a:xfrm>
        </p:spPr>
        <p:txBody>
          <a:bodyPr>
            <a:normAutofit lnSpcReduction="10000"/>
          </a:bodyPr>
          <a:lstStyle/>
          <a:p>
            <a:r>
              <a:rPr lang="en-US" sz="2000" dirty="0"/>
              <a:t>Gasoline/Diesel</a:t>
            </a:r>
          </a:p>
          <a:p>
            <a:pPr lvl="1"/>
            <a:r>
              <a:rPr lang="en-US" sz="2000" dirty="0"/>
              <a:t>Fast ground transportation was enabled</a:t>
            </a:r>
          </a:p>
          <a:p>
            <a:r>
              <a:rPr lang="en-US" sz="2000" dirty="0"/>
              <a:t>Jet Fuel</a:t>
            </a:r>
          </a:p>
          <a:p>
            <a:pPr lvl="1"/>
            <a:r>
              <a:rPr lang="en-US" sz="2000" dirty="0"/>
              <a:t>Air transportation was enabled</a:t>
            </a:r>
          </a:p>
          <a:p>
            <a:pPr lvl="1"/>
            <a:r>
              <a:rPr lang="en-US" sz="2000" dirty="0"/>
              <a:t>Globalization and international trade is possible</a:t>
            </a:r>
          </a:p>
          <a:p>
            <a:r>
              <a:rPr lang="en-US" sz="2000" dirty="0"/>
              <a:t>Rocket Fuel</a:t>
            </a:r>
          </a:p>
          <a:p>
            <a:pPr lvl="1"/>
            <a:r>
              <a:rPr lang="en-US" sz="2000" dirty="0"/>
              <a:t>Satellites placed on the Earth’s orbit allow communication and navigation</a:t>
            </a:r>
          </a:p>
          <a:p>
            <a:r>
              <a:rPr lang="en-US" sz="2000" dirty="0"/>
              <a:t>Vulcanized Rubber</a:t>
            </a:r>
          </a:p>
          <a:p>
            <a:pPr lvl="1"/>
            <a:r>
              <a:rPr lang="en-US" sz="2000" dirty="0"/>
              <a:t>Tires, shoe soles, hoses and conveyor belts can be made</a:t>
            </a:r>
          </a:p>
          <a:p>
            <a:r>
              <a:rPr lang="en-US" sz="2000" dirty="0"/>
              <a:t>Deicing of plane wings</a:t>
            </a:r>
          </a:p>
          <a:p>
            <a:pPr lvl="1"/>
            <a:r>
              <a:rPr lang="en-US" sz="2000" dirty="0"/>
              <a:t>Aviation in all conditions is made possible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17510" y="1388718"/>
            <a:ext cx="2246074" cy="2804785"/>
          </a:xfrm>
          <a:prstGeom prst="rect">
            <a:avLst/>
          </a:prstGeom>
        </p:spPr>
      </p:pic>
      <p:sp>
        <p:nvSpPr>
          <p:cNvPr id="5" name="TextBox 4"/>
          <p:cNvSpPr txBox="1"/>
          <p:nvPr/>
        </p:nvSpPr>
        <p:spPr>
          <a:xfrm>
            <a:off x="6824243" y="4303776"/>
            <a:ext cx="1826141" cy="338554"/>
          </a:xfrm>
          <a:prstGeom prst="rect">
            <a:avLst/>
          </a:prstGeom>
          <a:noFill/>
        </p:spPr>
        <p:txBody>
          <a:bodyPr wrap="none" rtlCol="0">
            <a:spAutoFit/>
          </a:bodyPr>
          <a:lstStyle/>
          <a:p>
            <a:r>
              <a:rPr lang="en-US" sz="1600" dirty="0"/>
              <a:t>Apollo 15 launching</a:t>
            </a:r>
          </a:p>
        </p:txBody>
      </p:sp>
      <p:sp>
        <p:nvSpPr>
          <p:cNvPr id="6" name="TextBox 5"/>
          <p:cNvSpPr txBox="1"/>
          <p:nvPr/>
        </p:nvSpPr>
        <p:spPr>
          <a:xfrm>
            <a:off x="6873744" y="5683739"/>
            <a:ext cx="1989840" cy="276999"/>
          </a:xfrm>
          <a:prstGeom prst="rect">
            <a:avLst/>
          </a:prstGeom>
          <a:noFill/>
        </p:spPr>
        <p:txBody>
          <a:bodyPr wrap="none" rtlCol="0">
            <a:spAutoFit/>
          </a:bodyPr>
          <a:lstStyle/>
          <a:p>
            <a:r>
              <a:rPr lang="en-US" sz="1200" dirty="0"/>
              <a:t>Image source: </a:t>
            </a:r>
            <a:r>
              <a:rPr lang="en-US" sz="1200" dirty="0" err="1"/>
              <a:t>Wikicommons</a:t>
            </a:r>
            <a:endParaRPr lang="en-US" sz="1200" dirty="0"/>
          </a:p>
        </p:txBody>
      </p:sp>
      <p:sp>
        <p:nvSpPr>
          <p:cNvPr id="7" name="Slide Number Placeholder 6"/>
          <p:cNvSpPr>
            <a:spLocks noGrp="1"/>
          </p:cNvSpPr>
          <p:nvPr>
            <p:ph type="sldNum" sz="quarter" idx="12"/>
          </p:nvPr>
        </p:nvSpPr>
        <p:spPr/>
        <p:txBody>
          <a:bodyPr/>
          <a:lstStyle/>
          <a:p>
            <a:fld id="{02A9ED07-9571-E14F-B8DD-ED921D6D7475}" type="slidenum">
              <a:rPr lang="en-US" smtClean="0"/>
              <a:t>4</a:t>
            </a:fld>
            <a:endParaRPr lang="en-US"/>
          </a:p>
        </p:txBody>
      </p:sp>
      <p:sp>
        <p:nvSpPr>
          <p:cNvPr id="8" name="Title 1"/>
          <p:cNvSpPr txBox="1">
            <a:spLocks/>
          </p:cNvSpPr>
          <p:nvPr/>
        </p:nvSpPr>
        <p:spPr>
          <a:xfrm>
            <a:off x="0" y="9527"/>
            <a:ext cx="4572000" cy="1078738"/>
          </a:xfrm>
          <a:prstGeom prst="rect">
            <a:avLst/>
          </a:prstGeom>
          <a:solidFill>
            <a:srgbClr val="1D948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solidFill>
                  <a:schemeClr val="bg1"/>
                </a:solidFill>
              </a:rPr>
              <a:t>CHEMICALS IN TRANSPORTATION</a:t>
            </a:r>
            <a:endParaRPr lang="en-US" sz="2400" b="1" dirty="0">
              <a:solidFill>
                <a:schemeClr val="bg1"/>
              </a:solidFill>
            </a:endParaRPr>
          </a:p>
        </p:txBody>
      </p:sp>
    </p:spTree>
    <p:extLst>
      <p:ext uri="{BB962C8B-B14F-4D97-AF65-F5344CB8AC3E}">
        <p14:creationId xmlns:p14="http://schemas.microsoft.com/office/powerpoint/2010/main" val="1133536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650" y="1088265"/>
            <a:ext cx="7539762" cy="5007176"/>
          </a:xfrm>
          <a:prstGeom prst="rect">
            <a:avLst/>
          </a:prstGeom>
        </p:spPr>
      </p:pic>
      <p:sp>
        <p:nvSpPr>
          <p:cNvPr id="5" name="Slide Number Placeholder 4"/>
          <p:cNvSpPr>
            <a:spLocks noGrp="1"/>
          </p:cNvSpPr>
          <p:nvPr>
            <p:ph type="sldNum" sz="quarter" idx="12"/>
          </p:nvPr>
        </p:nvSpPr>
        <p:spPr/>
        <p:txBody>
          <a:bodyPr/>
          <a:lstStyle/>
          <a:p>
            <a:fld id="{02A9ED07-9571-E14F-B8DD-ED921D6D7475}" type="slidenum">
              <a:rPr lang="en-US" smtClean="0"/>
              <a:t>5</a:t>
            </a:fld>
            <a:endParaRPr lang="en-US"/>
          </a:p>
        </p:txBody>
      </p:sp>
      <p:sp>
        <p:nvSpPr>
          <p:cNvPr id="7" name="Title 1"/>
          <p:cNvSpPr txBox="1">
            <a:spLocks/>
          </p:cNvSpPr>
          <p:nvPr/>
        </p:nvSpPr>
        <p:spPr>
          <a:xfrm>
            <a:off x="0" y="9527"/>
            <a:ext cx="4572000" cy="1078738"/>
          </a:xfrm>
          <a:prstGeom prst="rect">
            <a:avLst/>
          </a:prstGeom>
          <a:solidFill>
            <a:srgbClr val="1D948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solidFill>
                  <a:schemeClr val="bg1"/>
                </a:solidFill>
              </a:rPr>
              <a:t>CHEMICALS IN COMMUNICATION</a:t>
            </a:r>
            <a:endParaRPr lang="en-US" sz="2400" b="1" dirty="0">
              <a:solidFill>
                <a:schemeClr val="bg1"/>
              </a:solidFill>
            </a:endParaRPr>
          </a:p>
        </p:txBody>
      </p:sp>
    </p:spTree>
    <p:extLst>
      <p:ext uri="{BB962C8B-B14F-4D97-AF65-F5344CB8AC3E}">
        <p14:creationId xmlns:p14="http://schemas.microsoft.com/office/powerpoint/2010/main" val="3787768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350" y="1692128"/>
            <a:ext cx="5781221" cy="4351338"/>
          </a:xfrm>
        </p:spPr>
        <p:txBody>
          <a:bodyPr/>
          <a:lstStyle/>
          <a:p>
            <a:r>
              <a:rPr lang="en-US" sz="2400" dirty="0"/>
              <a:t>Nanotechnology</a:t>
            </a:r>
          </a:p>
          <a:p>
            <a:pPr lvl="1"/>
            <a:r>
              <a:rPr lang="en-US" dirty="0"/>
              <a:t>Creation of many materials and devices with applications in nanomedicine (drug delivery), nanoelectronics (computer processors), biomaterials, and personal products (sunscreens)</a:t>
            </a:r>
          </a:p>
          <a:p>
            <a:r>
              <a:rPr lang="en-US" sz="2400" dirty="0"/>
              <a:t>Displays</a:t>
            </a:r>
          </a:p>
          <a:p>
            <a:pPr lvl="1"/>
            <a:r>
              <a:rPr lang="en-US" dirty="0"/>
              <a:t>LCD (TV, watches, calculators)</a:t>
            </a:r>
          </a:p>
          <a:p>
            <a:endParaRPr lang="en-US" dirty="0"/>
          </a:p>
          <a:p>
            <a:endParaRPr 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7949" y="2055703"/>
            <a:ext cx="1924049" cy="1587716"/>
          </a:xfrm>
          <a:prstGeom prst="rect">
            <a:avLst/>
          </a:prstGeom>
        </p:spPr>
      </p:pic>
      <p:sp>
        <p:nvSpPr>
          <p:cNvPr id="5" name="TextBox 4"/>
          <p:cNvSpPr txBox="1"/>
          <p:nvPr/>
        </p:nvSpPr>
        <p:spPr>
          <a:xfrm>
            <a:off x="6372220" y="3705919"/>
            <a:ext cx="2228860" cy="553998"/>
          </a:xfrm>
          <a:prstGeom prst="rect">
            <a:avLst/>
          </a:prstGeom>
          <a:noFill/>
        </p:spPr>
        <p:txBody>
          <a:bodyPr wrap="square" rtlCol="0">
            <a:spAutoFit/>
          </a:bodyPr>
          <a:lstStyle/>
          <a:p>
            <a:r>
              <a:rPr lang="en-US" sz="1500" dirty="0"/>
              <a:t>Display device magnified showing a </a:t>
            </a:r>
            <a:r>
              <a:rPr lang="en-US" sz="1500" dirty="0" err="1"/>
              <a:t>nano</a:t>
            </a:r>
            <a:r>
              <a:rPr lang="en-US" sz="1500" dirty="0"/>
              <a:t> structure</a:t>
            </a:r>
          </a:p>
        </p:txBody>
      </p:sp>
      <p:sp>
        <p:nvSpPr>
          <p:cNvPr id="6" name="Slide Number Placeholder 5"/>
          <p:cNvSpPr>
            <a:spLocks noGrp="1"/>
          </p:cNvSpPr>
          <p:nvPr>
            <p:ph type="sldNum" sz="quarter" idx="12"/>
          </p:nvPr>
        </p:nvSpPr>
        <p:spPr/>
        <p:txBody>
          <a:bodyPr/>
          <a:lstStyle/>
          <a:p>
            <a:fld id="{02A9ED07-9571-E14F-B8DD-ED921D6D7475}" type="slidenum">
              <a:rPr lang="en-US" smtClean="0"/>
              <a:t>6</a:t>
            </a:fld>
            <a:endParaRPr lang="en-US"/>
          </a:p>
        </p:txBody>
      </p:sp>
      <p:sp>
        <p:nvSpPr>
          <p:cNvPr id="7" name="TextBox 6"/>
          <p:cNvSpPr txBox="1"/>
          <p:nvPr/>
        </p:nvSpPr>
        <p:spPr>
          <a:xfrm>
            <a:off x="6392158" y="5265175"/>
            <a:ext cx="1989840" cy="276999"/>
          </a:xfrm>
          <a:prstGeom prst="rect">
            <a:avLst/>
          </a:prstGeom>
          <a:noFill/>
        </p:spPr>
        <p:txBody>
          <a:bodyPr wrap="none" rtlCol="0">
            <a:spAutoFit/>
          </a:bodyPr>
          <a:lstStyle/>
          <a:p>
            <a:r>
              <a:rPr lang="en-US" sz="1200" dirty="0"/>
              <a:t>Image source: </a:t>
            </a:r>
            <a:r>
              <a:rPr lang="en-US" sz="1200" dirty="0" err="1"/>
              <a:t>Wikicommons</a:t>
            </a:r>
            <a:endParaRPr lang="en-US" sz="1200" dirty="0"/>
          </a:p>
        </p:txBody>
      </p:sp>
      <p:sp>
        <p:nvSpPr>
          <p:cNvPr id="8" name="Title 1"/>
          <p:cNvSpPr txBox="1">
            <a:spLocks/>
          </p:cNvSpPr>
          <p:nvPr/>
        </p:nvSpPr>
        <p:spPr>
          <a:xfrm>
            <a:off x="0" y="9527"/>
            <a:ext cx="4572000" cy="1078738"/>
          </a:xfrm>
          <a:prstGeom prst="rect">
            <a:avLst/>
          </a:prstGeom>
          <a:solidFill>
            <a:srgbClr val="1D948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smtClean="0">
                <a:solidFill>
                  <a:schemeClr val="bg1"/>
                </a:solidFill>
              </a:rPr>
              <a:t>COMMUNICATION AND</a:t>
            </a:r>
            <a:br>
              <a:rPr lang="en-US" sz="2400" b="1" dirty="0" smtClean="0">
                <a:solidFill>
                  <a:schemeClr val="bg1"/>
                </a:solidFill>
              </a:rPr>
            </a:br>
            <a:r>
              <a:rPr lang="en-US" sz="2400" b="1" dirty="0" smtClean="0">
                <a:solidFill>
                  <a:schemeClr val="bg1"/>
                </a:solidFill>
              </a:rPr>
              <a:t>INFORMATION TECHNOLOGY</a:t>
            </a:r>
            <a:endParaRPr lang="en-US" sz="2400" b="1" dirty="0">
              <a:solidFill>
                <a:schemeClr val="bg1"/>
              </a:solidFill>
            </a:endParaRPr>
          </a:p>
        </p:txBody>
      </p:sp>
    </p:spTree>
    <p:extLst>
      <p:ext uri="{BB962C8B-B14F-4D97-AF65-F5344CB8AC3E}">
        <p14:creationId xmlns:p14="http://schemas.microsoft.com/office/powerpoint/2010/main" val="1400119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a:lstStyle/>
          <a:p>
            <a:r>
              <a:rPr lang="en-US" dirty="0" smtClean="0"/>
              <a:t>CHEMICALS IN THE ECONOMY</a:t>
            </a:r>
            <a:endParaRPr lang="en-US" dirty="0"/>
          </a:p>
        </p:txBody>
      </p:sp>
      <p:sp>
        <p:nvSpPr>
          <p:cNvPr id="3" name="Content Placeholder 2"/>
          <p:cNvSpPr>
            <a:spLocks noGrp="1"/>
          </p:cNvSpPr>
          <p:nvPr>
            <p:ph idx="1"/>
          </p:nvPr>
        </p:nvSpPr>
        <p:spPr>
          <a:xfrm>
            <a:off x="429132" y="1292227"/>
            <a:ext cx="8435467" cy="5324474"/>
          </a:xfrm>
        </p:spPr>
        <p:txBody>
          <a:bodyPr>
            <a:normAutofit/>
          </a:bodyPr>
          <a:lstStyle/>
          <a:p>
            <a:r>
              <a:rPr lang="en-US" dirty="0"/>
              <a:t>Chemical industry sector</a:t>
            </a:r>
          </a:p>
          <a:p>
            <a:pPr lvl="1"/>
            <a:r>
              <a:rPr lang="en-US" dirty="0"/>
              <a:t>Total pharmaceutical revenue had reached $1 trillion in 2014</a:t>
            </a:r>
          </a:p>
          <a:p>
            <a:r>
              <a:rPr lang="en-US" dirty="0"/>
              <a:t>Petrochemicals</a:t>
            </a:r>
          </a:p>
          <a:p>
            <a:pPr lvl="1"/>
            <a:r>
              <a:rPr lang="en-US" dirty="0"/>
              <a:t>Global market is estimated to reach $791 billion by 2018</a:t>
            </a:r>
          </a:p>
          <a:p>
            <a:r>
              <a:rPr lang="en-US" dirty="0"/>
              <a:t>Consumer products</a:t>
            </a:r>
          </a:p>
          <a:p>
            <a:pPr marL="685800" lvl="2">
              <a:spcBef>
                <a:spcPts val="1000"/>
              </a:spcBef>
            </a:pPr>
            <a:r>
              <a:rPr lang="en-US" sz="2400" dirty="0"/>
              <a:t>Most products that we see, touch, and feel are petroleum based</a:t>
            </a:r>
          </a:p>
          <a:p>
            <a:r>
              <a:rPr lang="en-US" dirty="0"/>
              <a:t>Job creation</a:t>
            </a:r>
          </a:p>
          <a:p>
            <a:pPr lvl="1"/>
            <a:r>
              <a:rPr lang="en-US" dirty="0"/>
              <a:t>Robust selection of consumer/personal care products leads to job creation and increase in GDP</a:t>
            </a:r>
          </a:p>
          <a:p>
            <a:pPr lvl="2"/>
            <a:r>
              <a:rPr lang="en-US" dirty="0"/>
              <a:t>Approximately 1 million direct jobs from chemicals industry</a:t>
            </a:r>
          </a:p>
          <a:p>
            <a:pPr lvl="2"/>
            <a:r>
              <a:rPr lang="en-US" dirty="0"/>
              <a:t>Approximately 6 million indirect jobs</a:t>
            </a:r>
          </a:p>
          <a:p>
            <a:endParaRPr lang="en-US" dirty="0"/>
          </a:p>
        </p:txBody>
      </p:sp>
      <p:sp>
        <p:nvSpPr>
          <p:cNvPr id="4" name="Slide Number Placeholder 3"/>
          <p:cNvSpPr>
            <a:spLocks noGrp="1"/>
          </p:cNvSpPr>
          <p:nvPr>
            <p:ph type="sldNum" sz="quarter" idx="12"/>
          </p:nvPr>
        </p:nvSpPr>
        <p:spPr/>
        <p:txBody>
          <a:bodyPr/>
          <a:lstStyle/>
          <a:p>
            <a:fld id="{02A9ED07-9571-E14F-B8DD-ED921D6D7475}" type="slidenum">
              <a:rPr lang="en-US" smtClean="0"/>
              <a:t>7</a:t>
            </a:fld>
            <a:endParaRPr lang="en-US"/>
          </a:p>
        </p:txBody>
      </p:sp>
    </p:spTree>
    <p:extLst>
      <p:ext uri="{BB962C8B-B14F-4D97-AF65-F5344CB8AC3E}">
        <p14:creationId xmlns:p14="http://schemas.microsoft.com/office/powerpoint/2010/main" val="1686576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4572000" cy="1080000"/>
          </a:xfrm>
        </p:spPr>
        <p:txBody>
          <a:bodyPr/>
          <a:lstStyle/>
          <a:p>
            <a:r>
              <a:rPr lang="en-US" dirty="0" smtClean="0"/>
              <a:t>CHEMICALS AND UNINTENDED CONSEQUENCES</a:t>
            </a:r>
            <a:endParaRPr lang="en-US" dirty="0"/>
          </a:p>
        </p:txBody>
      </p:sp>
      <p:sp>
        <p:nvSpPr>
          <p:cNvPr id="4" name="Slide Number Placeholder 3"/>
          <p:cNvSpPr>
            <a:spLocks noGrp="1"/>
          </p:cNvSpPr>
          <p:nvPr>
            <p:ph type="sldNum" sz="quarter" idx="12"/>
          </p:nvPr>
        </p:nvSpPr>
        <p:spPr/>
        <p:txBody>
          <a:bodyPr/>
          <a:lstStyle/>
          <a:p>
            <a:fld id="{02A9ED07-9571-E14F-B8DD-ED921D6D7475}" type="slidenum">
              <a:rPr lang="en-US" smtClean="0"/>
              <a:t>8</a:t>
            </a:fld>
            <a:endParaRPr lang="en-US"/>
          </a:p>
        </p:txBody>
      </p:sp>
      <p:sp>
        <p:nvSpPr>
          <p:cNvPr id="5" name="Content Placeholder 4"/>
          <p:cNvSpPr>
            <a:spLocks noGrp="1"/>
          </p:cNvSpPr>
          <p:nvPr>
            <p:ph idx="1"/>
          </p:nvPr>
        </p:nvSpPr>
        <p:spPr>
          <a:xfrm>
            <a:off x="660847" y="1985931"/>
            <a:ext cx="7886700" cy="1713646"/>
          </a:xfrm>
        </p:spPr>
        <p:txBody>
          <a:bodyPr>
            <a:normAutofit/>
          </a:bodyPr>
          <a:lstStyle/>
          <a:p>
            <a:pPr marL="0" indent="0" algn="ctr">
              <a:buNone/>
            </a:pPr>
            <a:r>
              <a:rPr lang="en-US" sz="2400" dirty="0"/>
              <a:t>Chemicals can also negatively impact the society.</a:t>
            </a:r>
          </a:p>
        </p:txBody>
      </p:sp>
      <p:sp>
        <p:nvSpPr>
          <p:cNvPr id="6" name="TextBox 5"/>
          <p:cNvSpPr txBox="1"/>
          <p:nvPr/>
        </p:nvSpPr>
        <p:spPr>
          <a:xfrm>
            <a:off x="3617189" y="2614412"/>
            <a:ext cx="1974017" cy="584775"/>
          </a:xfrm>
          <a:prstGeom prst="rect">
            <a:avLst/>
          </a:prstGeom>
          <a:solidFill>
            <a:srgbClr val="EFB841"/>
          </a:solidFill>
        </p:spPr>
        <p:txBody>
          <a:bodyPr wrap="square" rtlCol="0" anchor="ctr">
            <a:spAutoFit/>
          </a:bodyPr>
          <a:lstStyle/>
          <a:p>
            <a:pPr algn="ctr"/>
            <a:r>
              <a:rPr lang="en-US" sz="3200" dirty="0" smtClean="0">
                <a:solidFill>
                  <a:schemeClr val="bg1"/>
                </a:solidFill>
              </a:rPr>
              <a:t>HOW?</a:t>
            </a:r>
            <a:endParaRPr lang="en-US" sz="3200" dirty="0">
              <a:solidFill>
                <a:schemeClr val="bg1"/>
              </a:solidFill>
            </a:endParaRPr>
          </a:p>
        </p:txBody>
      </p:sp>
    </p:spTree>
    <p:extLst>
      <p:ext uri="{BB962C8B-B14F-4D97-AF65-F5344CB8AC3E}">
        <p14:creationId xmlns:p14="http://schemas.microsoft.com/office/powerpoint/2010/main" val="1402769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0" y="0"/>
            <a:ext cx="4572000" cy="1080000"/>
          </a:xfrm>
        </p:spPr>
        <p:txBody>
          <a:bodyPr/>
          <a:lstStyle/>
          <a:p>
            <a:pPr eaLnBrk="1" hangingPunct="1"/>
            <a:r>
              <a:rPr lang="en-US" altLang="en-US" dirty="0" smtClean="0"/>
              <a:t>UNINTENDED CONSEQUENCES</a:t>
            </a:r>
            <a:endParaRPr lang="en-US" altLang="en-US" dirty="0"/>
          </a:p>
        </p:txBody>
      </p:sp>
      <p:sp>
        <p:nvSpPr>
          <p:cNvPr id="92162" name="Content Placeholder 2"/>
          <p:cNvSpPr>
            <a:spLocks noGrp="1"/>
          </p:cNvSpPr>
          <p:nvPr>
            <p:ph idx="1"/>
          </p:nvPr>
        </p:nvSpPr>
        <p:spPr>
          <a:xfrm>
            <a:off x="859971" y="2686887"/>
            <a:ext cx="2819400" cy="1688123"/>
          </a:xfrm>
        </p:spPr>
        <p:txBody>
          <a:bodyPr>
            <a:normAutofit/>
          </a:bodyPr>
          <a:lstStyle/>
          <a:p>
            <a:pPr marL="0" indent="0" algn="ctr" eaLnBrk="1" hangingPunct="1">
              <a:buFontTx/>
              <a:buNone/>
              <a:defRPr/>
            </a:pPr>
            <a:r>
              <a:rPr lang="en-US" dirty="0">
                <a:cs typeface="ＭＳ Ｐゴシック" charset="0"/>
              </a:rPr>
              <a:t>Biofuels made from corn that compete with food, feed, and land use.</a:t>
            </a:r>
          </a:p>
        </p:txBody>
      </p:sp>
      <p:sp>
        <p:nvSpPr>
          <p:cNvPr id="3" name="TextBox 2"/>
          <p:cNvSpPr txBox="1"/>
          <p:nvPr/>
        </p:nvSpPr>
        <p:spPr>
          <a:xfrm>
            <a:off x="7264959" y="5424436"/>
            <a:ext cx="1879041" cy="276999"/>
          </a:xfrm>
          <a:prstGeom prst="rect">
            <a:avLst/>
          </a:prstGeom>
          <a:noFill/>
        </p:spPr>
        <p:txBody>
          <a:bodyPr wrap="none" rtlCol="0">
            <a:spAutoFit/>
          </a:bodyPr>
          <a:lstStyle/>
          <a:p>
            <a:r>
              <a:rPr lang="en-US" sz="1200" dirty="0"/>
              <a:t>Image source: Adobe Stock</a:t>
            </a:r>
          </a:p>
        </p:txBody>
      </p:sp>
      <p:sp>
        <p:nvSpPr>
          <p:cNvPr id="4" name="Slide Number Placeholder 3"/>
          <p:cNvSpPr>
            <a:spLocks noGrp="1"/>
          </p:cNvSpPr>
          <p:nvPr>
            <p:ph type="sldNum" sz="quarter" idx="12"/>
          </p:nvPr>
        </p:nvSpPr>
        <p:spPr/>
        <p:txBody>
          <a:bodyPr/>
          <a:lstStyle/>
          <a:p>
            <a:fld id="{02A9ED07-9571-E14F-B8DD-ED921D6D7475}" type="slidenum">
              <a:rPr lang="en-US" smtClean="0"/>
              <a:t>9</a:t>
            </a:fld>
            <a:endParaRPr lang="en-US"/>
          </a:p>
        </p:txBody>
      </p:sp>
      <p:sp>
        <p:nvSpPr>
          <p:cNvPr id="5" name="TextBox 4"/>
          <p:cNvSpPr txBox="1"/>
          <p:nvPr/>
        </p:nvSpPr>
        <p:spPr>
          <a:xfrm>
            <a:off x="5118169" y="4896198"/>
            <a:ext cx="2159694" cy="323165"/>
          </a:xfrm>
          <a:prstGeom prst="rect">
            <a:avLst/>
          </a:prstGeom>
          <a:noFill/>
        </p:spPr>
        <p:txBody>
          <a:bodyPr wrap="none" rtlCol="0">
            <a:spAutoFit/>
          </a:bodyPr>
          <a:lstStyle/>
          <a:p>
            <a:r>
              <a:rPr lang="en-US" sz="1500" dirty="0"/>
              <a:t>Biofuels made from corn.</a:t>
            </a:r>
          </a:p>
        </p:txBody>
      </p:sp>
      <p:pic>
        <p:nvPicPr>
          <p:cNvPr id="6" name="Imagem 5">
            <a:extLst>
              <a:ext uri="{FF2B5EF4-FFF2-40B4-BE49-F238E27FC236}">
                <a16:creationId xmlns:a16="http://schemas.microsoft.com/office/drawing/2014/main" id="{39846241-10B2-4785-AB7C-D5836E288A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169" y="2112455"/>
            <a:ext cx="4025831" cy="2683887"/>
          </a:xfrm>
          <a:prstGeom prst="rect">
            <a:avLst/>
          </a:prstGeom>
        </p:spPr>
      </p:pic>
    </p:spTree>
    <p:extLst>
      <p:ext uri="{BB962C8B-B14F-4D97-AF65-F5344CB8AC3E}">
        <p14:creationId xmlns:p14="http://schemas.microsoft.com/office/powerpoint/2010/main" val="1116962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17505</TotalTime>
  <Words>1935</Words>
  <Application>Microsoft Office PowerPoint</Application>
  <PresentationFormat>On-screen Show (4:3)</PresentationFormat>
  <Paragraphs>318</Paragraphs>
  <Slides>39</Slides>
  <Notes>38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ＭＳ Ｐゴシック</vt:lpstr>
      <vt:lpstr>游ゴシック</vt:lpstr>
      <vt:lpstr>Arial</vt:lpstr>
      <vt:lpstr>Calibri</vt:lpstr>
      <vt:lpstr>Calibri Light</vt:lpstr>
      <vt:lpstr>Marker Felt</vt:lpstr>
      <vt:lpstr>Times New Roman</vt:lpstr>
      <vt:lpstr>Verdana</vt:lpstr>
      <vt:lpstr>Wingdings</vt:lpstr>
      <vt:lpstr>Office Theme</vt:lpstr>
      <vt:lpstr>INTRODUCTION:  CHEMICALS IN THE SOCIETY</vt:lpstr>
      <vt:lpstr>EVERYTHING IS A CHEMICAL</vt:lpstr>
      <vt:lpstr>PowerPoint Presentation</vt:lpstr>
      <vt:lpstr>PowerPoint Presentation</vt:lpstr>
      <vt:lpstr>PowerPoint Presentation</vt:lpstr>
      <vt:lpstr>PowerPoint Presentation</vt:lpstr>
      <vt:lpstr>CHEMICALS IN THE ECONOMY</vt:lpstr>
      <vt:lpstr>CHEMICALS AND UNINTENDED CONSEQUENCES</vt:lpstr>
      <vt:lpstr>UNINTENDED CONSEQUENCES</vt:lpstr>
      <vt:lpstr>UNINTENDED CONSEQUENCES</vt:lpstr>
      <vt:lpstr>UNINTENDED CONSEQUENCES</vt:lpstr>
      <vt:lpstr>OTHER ENVIRONMENTAL CHALLENGES</vt:lpstr>
      <vt:lpstr>POPULATION TRENDS</vt:lpstr>
      <vt:lpstr>QUALITY OF LIFE DILEMMA</vt:lpstr>
      <vt:lpstr>IMPACT OF DEVELOPMENT ON THE ENVIRONMENT</vt:lpstr>
      <vt:lpstr>POPULATIONAL CHALLENGE</vt:lpstr>
      <vt:lpstr>EFFICIENCY THROUGH SCIENCE AND TECHNOLOGY</vt:lpstr>
      <vt:lpstr>PowerPoint Presentation</vt:lpstr>
      <vt:lpstr>OTHER ENVIRONMENTAL CHALLENGES</vt:lpstr>
      <vt:lpstr>ENERGY</vt:lpstr>
      <vt:lpstr>GROWING ENERGY CONSUMPTION</vt:lpstr>
      <vt:lpstr>WHAT TYPE OF ENERGY FUTURE?</vt:lpstr>
      <vt:lpstr>ENERGY</vt:lpstr>
      <vt:lpstr>OTHER ENVIRONMENTAL CHALLENGES</vt:lpstr>
      <vt:lpstr>GLOBAL CHANGE</vt:lpstr>
      <vt:lpstr>TEMPERATURE CHANGE</vt:lpstr>
      <vt:lpstr>CARBON DIOXIDE, METHANE AND NITROUS OXIDE CONCENTRATIONS OVER THE PAST 1,000 YEARS</vt:lpstr>
      <vt:lpstr>OTHER ENVIRONMENTAL CHALLENGES</vt:lpstr>
      <vt:lpstr>RESOURCE DEPLETION</vt:lpstr>
      <vt:lpstr>RESOURCE DEPLETION</vt:lpstr>
      <vt:lpstr>OTHER ENVIRONMENTAL CHALLENGES</vt:lpstr>
      <vt:lpstr>FOOD SUPPLY</vt:lpstr>
      <vt:lpstr>INCREASE IN GRAIN PRODUCTION</vt:lpstr>
      <vt:lpstr>USE OF PESTICIDES</vt:lpstr>
      <vt:lpstr>FOOD SUPPLY</vt:lpstr>
      <vt:lpstr>OTHER ENVIRONMENTAL CHALLENGES</vt:lpstr>
      <vt:lpstr>TOXICS IN THE ENVIRONMENT</vt:lpstr>
      <vt:lpstr>BODY BURDEN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Chemicals in the Society</dc:title>
  <dc:creator>Mellor, Karolina</dc:creator>
  <cp:lastModifiedBy>Athenea Omnilang</cp:lastModifiedBy>
  <cp:revision>130</cp:revision>
  <cp:lastPrinted>2017-04-25T18:07:04Z</cp:lastPrinted>
  <dcterms:created xsi:type="dcterms:W3CDTF">2017-03-24T14:14:48Z</dcterms:created>
  <dcterms:modified xsi:type="dcterms:W3CDTF">2020-02-19T18:11:46Z</dcterms:modified>
</cp:coreProperties>
</file>