
<file path=[Content_Types].xml><?xml version="1.0" encoding="utf-8"?>
<Types xmlns="http://schemas.openxmlformats.org/package/2006/content-types">
  <Default Extension="png" ContentType="image/png"/>
  <Default Extension="bin" ContentType="application/vnd.openxmlformats-officedocument.oleObject"/>
  <Default Extension="xlsm" ContentType="application/vnd.ms-excel.sheet.macroEnabled.12"/>
  <Default Extension="emf" ContentType="image/x-emf"/>
  <Default Extension="jpeg" ContentType="image/jpeg"/>
  <Default Extension="rels" ContentType="application/vnd.openxmlformats-package.relationships+xml"/>
  <Default Extension="xml" ContentType="application/xml"/>
  <Default Extension="tiff" ContentType="image/tiff"/>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2.xml" ContentType="application/vnd.openxmlformats-officedocument.drawingml.chart+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1" r:id="rId1"/>
  </p:sldMasterIdLst>
  <p:notesMasterIdLst>
    <p:notesMasterId r:id="rId70"/>
  </p:notesMasterIdLst>
  <p:sldIdLst>
    <p:sldId id="256" r:id="rId2"/>
    <p:sldId id="322" r:id="rId3"/>
    <p:sldId id="258" r:id="rId4"/>
    <p:sldId id="270" r:id="rId5"/>
    <p:sldId id="271" r:id="rId6"/>
    <p:sldId id="272" r:id="rId7"/>
    <p:sldId id="273" r:id="rId8"/>
    <p:sldId id="260" r:id="rId9"/>
    <p:sldId id="261" r:id="rId10"/>
    <p:sldId id="262" r:id="rId11"/>
    <p:sldId id="264" r:id="rId12"/>
    <p:sldId id="274" r:id="rId13"/>
    <p:sldId id="279" r:id="rId14"/>
    <p:sldId id="275" r:id="rId15"/>
    <p:sldId id="277" r:id="rId16"/>
    <p:sldId id="336" r:id="rId17"/>
    <p:sldId id="278" r:id="rId18"/>
    <p:sldId id="280" r:id="rId19"/>
    <p:sldId id="323" r:id="rId20"/>
    <p:sldId id="281" r:id="rId21"/>
    <p:sldId id="344" r:id="rId22"/>
    <p:sldId id="282" r:id="rId23"/>
    <p:sldId id="283" r:id="rId24"/>
    <p:sldId id="284" r:id="rId25"/>
    <p:sldId id="324" r:id="rId26"/>
    <p:sldId id="285" r:id="rId27"/>
    <p:sldId id="335" r:id="rId28"/>
    <p:sldId id="339" r:id="rId29"/>
    <p:sldId id="287" r:id="rId30"/>
    <p:sldId id="289" r:id="rId31"/>
    <p:sldId id="325" r:id="rId32"/>
    <p:sldId id="340" r:id="rId33"/>
    <p:sldId id="290" r:id="rId34"/>
    <p:sldId id="291" r:id="rId35"/>
    <p:sldId id="292" r:id="rId36"/>
    <p:sldId id="293" r:id="rId37"/>
    <p:sldId id="295" r:id="rId38"/>
    <p:sldId id="296" r:id="rId39"/>
    <p:sldId id="332" r:id="rId40"/>
    <p:sldId id="334" r:id="rId41"/>
    <p:sldId id="298" r:id="rId42"/>
    <p:sldId id="327" r:id="rId43"/>
    <p:sldId id="333" r:id="rId44"/>
    <p:sldId id="299" r:id="rId45"/>
    <p:sldId id="341" r:id="rId46"/>
    <p:sldId id="300" r:id="rId47"/>
    <p:sldId id="329" r:id="rId48"/>
    <p:sldId id="303" r:id="rId49"/>
    <p:sldId id="304" r:id="rId50"/>
    <p:sldId id="330" r:id="rId51"/>
    <p:sldId id="306" r:id="rId52"/>
    <p:sldId id="308" r:id="rId53"/>
    <p:sldId id="309" r:id="rId54"/>
    <p:sldId id="310" r:id="rId55"/>
    <p:sldId id="342" r:id="rId56"/>
    <p:sldId id="343" r:id="rId57"/>
    <p:sldId id="345" r:id="rId58"/>
    <p:sldId id="312" r:id="rId59"/>
    <p:sldId id="313" r:id="rId60"/>
    <p:sldId id="314" r:id="rId61"/>
    <p:sldId id="317" r:id="rId62"/>
    <p:sldId id="318" r:id="rId63"/>
    <p:sldId id="319" r:id="rId64"/>
    <p:sldId id="320" r:id="rId65"/>
    <p:sldId id="331" r:id="rId66"/>
    <p:sldId id="321" r:id="rId67"/>
    <p:sldId id="257" r:id="rId68"/>
    <p:sldId id="347" r:id="rId6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llor, Karolina" initials="MK"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B841"/>
    <a:srgbClr val="1D9485"/>
    <a:srgbClr val="2F55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83" autoAdjust="0"/>
    <p:restoredTop sz="92720" autoAdjust="0"/>
  </p:normalViewPr>
  <p:slideViewPr>
    <p:cSldViewPr snapToGrid="0" snapToObjects="1">
      <p:cViewPr varScale="1">
        <p:scale>
          <a:sx n="62" d="100"/>
          <a:sy n="62" d="100"/>
        </p:scale>
        <p:origin x="1062" y="3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Macro-Enabled_Worksheet.xlsm"/></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077087794432494E-2"/>
          <c:y val="2.5889967637540399E-2"/>
          <c:w val="0.89507494646680896"/>
          <c:h val="0.84142394822006505"/>
        </c:manualLayout>
      </c:layout>
      <c:areaChart>
        <c:grouping val="stacked"/>
        <c:varyColors val="0"/>
        <c:ser>
          <c:idx val="0"/>
          <c:order val="0"/>
          <c:tx>
            <c:strRef>
              <c:f>Sheet1!$A$2</c:f>
              <c:strCache>
                <c:ptCount val="1"/>
                <c:pt idx="0">
                  <c:v>optimize the existing solution (incrementalism)</c:v>
                </c:pt>
              </c:strCache>
            </c:strRef>
          </c:tx>
          <c:spPr>
            <a:solidFill>
              <a:srgbClr val="CCFFCC"/>
            </a:solidFill>
            <a:ln w="11402">
              <a:solidFill>
                <a:srgbClr val="000000"/>
              </a:solidFill>
              <a:prstDash val="solid"/>
            </a:ln>
          </c:spPr>
          <c:dLbls>
            <c:dLbl>
              <c:idx val="0"/>
              <c:layout>
                <c:manualLayout>
                  <c:x val="0.29703622802215002"/>
                  <c:y val="-1.8535502816853299E-2"/>
                </c:manualLayout>
              </c:layout>
              <c:tx>
                <c:rich>
                  <a:bodyPr/>
                  <a:lstStyle/>
                  <a:p>
                    <a:r>
                      <a:rPr lang="en-US"/>
                      <a:t>optimize the existing solution (incrementalism)</a:t>
                    </a:r>
                  </a:p>
                </c:rich>
              </c:tx>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0-6750-44C4-A006-CA123FD9F90A}"/>
                </c:ext>
              </c:extLst>
            </c:dLbl>
            <c:spPr>
              <a:noFill/>
              <a:ln w="22804">
                <a:noFill/>
              </a:ln>
            </c:spPr>
            <c:txPr>
              <a:bodyPr wrap="square" lIns="38100" tIns="19050" rIns="38100" bIns="19050" anchor="ctr">
                <a:spAutoFit/>
              </a:bodyPr>
              <a:lstStyle/>
              <a:p>
                <a:pPr>
                  <a:defRPr sz="1077" b="0" i="0" u="none" strike="noStrike" baseline="0">
                    <a:solidFill>
                      <a:srgbClr val="000000"/>
                    </a:solidFill>
                    <a:latin typeface="Arial Black"/>
                    <a:ea typeface="Arial Black"/>
                    <a:cs typeface="Arial Black"/>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numRef>
              <c:f>Sheet1!$B$1:$G$1</c:f>
              <c:numCache>
                <c:formatCode>General</c:formatCode>
                <c:ptCount val="6"/>
                <c:pt idx="0">
                  <c:v>0</c:v>
                </c:pt>
                <c:pt idx="1">
                  <c:v>1</c:v>
                </c:pt>
                <c:pt idx="2">
                  <c:v>2</c:v>
                </c:pt>
                <c:pt idx="3">
                  <c:v>3</c:v>
                </c:pt>
                <c:pt idx="4">
                  <c:v>4</c:v>
                </c:pt>
                <c:pt idx="5">
                  <c:v>5</c:v>
                </c:pt>
              </c:numCache>
            </c:numRef>
          </c:cat>
          <c:val>
            <c:numRef>
              <c:f>Sheet1!$B$2:$G$2</c:f>
              <c:numCache>
                <c:formatCode>General</c:formatCode>
                <c:ptCount val="6"/>
                <c:pt idx="0">
                  <c:v>0</c:v>
                </c:pt>
                <c:pt idx="1">
                  <c:v>0.2</c:v>
                </c:pt>
                <c:pt idx="2">
                  <c:v>0.35</c:v>
                </c:pt>
                <c:pt idx="3">
                  <c:v>0.45</c:v>
                </c:pt>
                <c:pt idx="4">
                  <c:v>0.5</c:v>
                </c:pt>
                <c:pt idx="5">
                  <c:v>0.55000000000000004</c:v>
                </c:pt>
              </c:numCache>
            </c:numRef>
          </c:val>
          <c:extLst>
            <c:ext xmlns:c16="http://schemas.microsoft.com/office/drawing/2014/chart" uri="{C3380CC4-5D6E-409C-BE32-E72D297353CC}">
              <c16:uniqueId val="{00000001-6750-44C4-A006-CA123FD9F90A}"/>
            </c:ext>
          </c:extLst>
        </c:ser>
        <c:ser>
          <c:idx val="1"/>
          <c:order val="1"/>
          <c:tx>
            <c:strRef>
              <c:f>Sheet1!$A$3</c:f>
              <c:strCache>
                <c:ptCount val="1"/>
                <c:pt idx="0">
                  <c:v>re-engineer the system</c:v>
                </c:pt>
              </c:strCache>
            </c:strRef>
          </c:tx>
          <c:spPr>
            <a:solidFill>
              <a:srgbClr val="1FB714"/>
            </a:solidFill>
            <a:ln w="11402">
              <a:solidFill>
                <a:srgbClr val="000000"/>
              </a:solidFill>
              <a:prstDash val="solid"/>
            </a:ln>
          </c:spPr>
          <c:dLbls>
            <c:dLbl>
              <c:idx val="0"/>
              <c:layout>
                <c:manualLayout>
                  <c:x val="0.25348897692026601"/>
                  <c:y val="-5.7162620757319198E-2"/>
                </c:manualLayout>
              </c:layout>
              <c:tx>
                <c:rich>
                  <a:bodyPr/>
                  <a:lstStyle/>
                  <a:p>
                    <a:r>
                      <a:rPr lang="en-US"/>
                      <a:t>re-engineer the system</a:t>
                    </a:r>
                  </a:p>
                </c:rich>
              </c:tx>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2-6750-44C4-A006-CA123FD9F90A}"/>
                </c:ext>
              </c:extLst>
            </c:dLbl>
            <c:spPr>
              <a:noFill/>
              <a:ln w="22804">
                <a:noFill/>
              </a:ln>
            </c:spPr>
            <c:txPr>
              <a:bodyPr wrap="square" lIns="38100" tIns="19050" rIns="38100" bIns="19050" anchor="ctr">
                <a:spAutoFit/>
              </a:bodyPr>
              <a:lstStyle/>
              <a:p>
                <a:pPr algn="ctr" rtl="1">
                  <a:defRPr sz="1436" b="0" i="0" u="none" strike="noStrike" baseline="0">
                    <a:solidFill>
                      <a:srgbClr val="000000"/>
                    </a:solidFill>
                    <a:latin typeface="Arial Black"/>
                    <a:ea typeface="Arial Black"/>
                    <a:cs typeface="Arial Black"/>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numRef>
              <c:f>Sheet1!$B$1:$G$1</c:f>
              <c:numCache>
                <c:formatCode>General</c:formatCode>
                <c:ptCount val="6"/>
                <c:pt idx="0">
                  <c:v>0</c:v>
                </c:pt>
                <c:pt idx="1">
                  <c:v>1</c:v>
                </c:pt>
                <c:pt idx="2">
                  <c:v>2</c:v>
                </c:pt>
                <c:pt idx="3">
                  <c:v>3</c:v>
                </c:pt>
                <c:pt idx="4">
                  <c:v>4</c:v>
                </c:pt>
                <c:pt idx="5">
                  <c:v>5</c:v>
                </c:pt>
              </c:numCache>
            </c:numRef>
          </c:cat>
          <c:val>
            <c:numRef>
              <c:f>Sheet1!$B$3:$G$3</c:f>
              <c:numCache>
                <c:formatCode>General</c:formatCode>
                <c:ptCount val="6"/>
                <c:pt idx="0">
                  <c:v>0</c:v>
                </c:pt>
                <c:pt idx="1">
                  <c:v>0.3</c:v>
                </c:pt>
                <c:pt idx="2">
                  <c:v>0.45</c:v>
                </c:pt>
                <c:pt idx="3">
                  <c:v>0.7</c:v>
                </c:pt>
                <c:pt idx="4">
                  <c:v>0.8</c:v>
                </c:pt>
                <c:pt idx="5">
                  <c:v>0.9</c:v>
                </c:pt>
              </c:numCache>
            </c:numRef>
          </c:val>
          <c:extLst>
            <c:ext xmlns:c16="http://schemas.microsoft.com/office/drawing/2014/chart" uri="{C3380CC4-5D6E-409C-BE32-E72D297353CC}">
              <c16:uniqueId val="{00000003-6750-44C4-A006-CA123FD9F90A}"/>
            </c:ext>
          </c:extLst>
        </c:ser>
        <c:ser>
          <c:idx val="2"/>
          <c:order val="2"/>
          <c:tx>
            <c:strRef>
              <c:f>Sheet1!$A$4</c:f>
              <c:strCache>
                <c:ptCount val="1"/>
                <c:pt idx="0">
                  <c:v>re-define the problem</c:v>
                </c:pt>
              </c:strCache>
            </c:strRef>
          </c:tx>
          <c:spPr>
            <a:solidFill>
              <a:srgbClr val="006411"/>
            </a:solidFill>
            <a:ln w="11402">
              <a:solidFill>
                <a:srgbClr val="000000"/>
              </a:solidFill>
              <a:prstDash val="solid"/>
            </a:ln>
          </c:spPr>
          <c:dLbls>
            <c:dLbl>
              <c:idx val="0"/>
              <c:layout>
                <c:manualLayout>
                  <c:x val="0.20101998778187399"/>
                  <c:y val="-0.12832229491490199"/>
                </c:manualLayout>
              </c:layout>
              <c:tx>
                <c:rich>
                  <a:bodyPr/>
                  <a:lstStyle/>
                  <a:p>
                    <a:r>
                      <a:rPr lang="en-US"/>
                      <a:t>re-define the problem</a:t>
                    </a:r>
                  </a:p>
                </c:rich>
              </c:tx>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4-6750-44C4-A006-CA123FD9F90A}"/>
                </c:ext>
              </c:extLst>
            </c:dLbl>
            <c:spPr>
              <a:noFill/>
              <a:ln w="22804">
                <a:noFill/>
              </a:ln>
            </c:spPr>
            <c:txPr>
              <a:bodyPr wrap="square" lIns="38100" tIns="19050" rIns="38100" bIns="19050" anchor="ctr">
                <a:spAutoFit/>
              </a:bodyPr>
              <a:lstStyle/>
              <a:p>
                <a:pPr>
                  <a:defRPr sz="1526" b="1" i="0" u="none" strike="noStrike" baseline="0">
                    <a:solidFill>
                      <a:srgbClr val="000000"/>
                    </a:solidFill>
                    <a:latin typeface="Arial Black"/>
                    <a:ea typeface="Arial Black"/>
                    <a:cs typeface="Arial Black"/>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numRef>
              <c:f>Sheet1!$B$1:$G$1</c:f>
              <c:numCache>
                <c:formatCode>General</c:formatCode>
                <c:ptCount val="6"/>
                <c:pt idx="0">
                  <c:v>0</c:v>
                </c:pt>
                <c:pt idx="1">
                  <c:v>1</c:v>
                </c:pt>
                <c:pt idx="2">
                  <c:v>2</c:v>
                </c:pt>
                <c:pt idx="3">
                  <c:v>3</c:v>
                </c:pt>
                <c:pt idx="4">
                  <c:v>4</c:v>
                </c:pt>
                <c:pt idx="5">
                  <c:v>5</c:v>
                </c:pt>
              </c:numCache>
            </c:numRef>
          </c:cat>
          <c:val>
            <c:numRef>
              <c:f>Sheet1!$B$4:$G$4</c:f>
              <c:numCache>
                <c:formatCode>General</c:formatCode>
                <c:ptCount val="6"/>
                <c:pt idx="0">
                  <c:v>0</c:v>
                </c:pt>
                <c:pt idx="1">
                  <c:v>0.5</c:v>
                </c:pt>
                <c:pt idx="2">
                  <c:v>0.8</c:v>
                </c:pt>
                <c:pt idx="3">
                  <c:v>1</c:v>
                </c:pt>
                <c:pt idx="4">
                  <c:v>1.2</c:v>
                </c:pt>
                <c:pt idx="5">
                  <c:v>1.3</c:v>
                </c:pt>
              </c:numCache>
            </c:numRef>
          </c:val>
          <c:extLst>
            <c:ext xmlns:c16="http://schemas.microsoft.com/office/drawing/2014/chart" uri="{C3380CC4-5D6E-409C-BE32-E72D297353CC}">
              <c16:uniqueId val="{00000005-6750-44C4-A006-CA123FD9F90A}"/>
            </c:ext>
          </c:extLst>
        </c:ser>
        <c:dLbls>
          <c:showLegendKey val="0"/>
          <c:showVal val="0"/>
          <c:showCatName val="0"/>
          <c:showSerName val="0"/>
          <c:showPercent val="0"/>
          <c:showBubbleSize val="0"/>
        </c:dLbls>
        <c:axId val="1666524064"/>
        <c:axId val="1578075392"/>
      </c:areaChart>
      <c:catAx>
        <c:axId val="1666524064"/>
        <c:scaling>
          <c:orientation val="minMax"/>
        </c:scaling>
        <c:delete val="1"/>
        <c:axPos val="b"/>
        <c:title>
          <c:tx>
            <c:rich>
              <a:bodyPr/>
              <a:lstStyle/>
              <a:p>
                <a:pPr>
                  <a:defRPr sz="1145" b="0" i="0" u="none" strike="noStrike" baseline="0">
                    <a:solidFill>
                      <a:srgbClr val="000000"/>
                    </a:solidFill>
                    <a:latin typeface="Arial Black"/>
                    <a:ea typeface="Arial Black"/>
                    <a:cs typeface="Arial Black"/>
                  </a:defRPr>
                </a:pPr>
                <a:r>
                  <a:rPr lang="en-US"/>
                  <a:t>investments (i.e., time, money, resources,energy)</a:t>
                </a:r>
              </a:p>
            </c:rich>
          </c:tx>
          <c:layout>
            <c:manualLayout>
              <c:xMode val="edge"/>
              <c:yMode val="edge"/>
              <c:x val="0.15631691648822299"/>
              <c:y val="0.88996763754045305"/>
            </c:manualLayout>
          </c:layout>
          <c:overlay val="0"/>
          <c:spPr>
            <a:noFill/>
            <a:ln w="22804">
              <a:noFill/>
            </a:ln>
          </c:spPr>
        </c:title>
        <c:numFmt formatCode="General" sourceLinked="1"/>
        <c:majorTickMark val="out"/>
        <c:minorTickMark val="none"/>
        <c:tickLblPos val="nextTo"/>
        <c:crossAx val="1578075392"/>
        <c:crosses val="autoZero"/>
        <c:auto val="1"/>
        <c:lblAlgn val="ctr"/>
        <c:lblOffset val="100"/>
        <c:noMultiLvlLbl val="0"/>
      </c:catAx>
      <c:valAx>
        <c:axId val="1578075392"/>
        <c:scaling>
          <c:orientation val="minMax"/>
        </c:scaling>
        <c:delete val="1"/>
        <c:axPos val="l"/>
        <c:majorGridlines>
          <c:spPr>
            <a:ln w="11402">
              <a:solidFill>
                <a:srgbClr val="000000"/>
              </a:solidFill>
              <a:prstDash val="solid"/>
            </a:ln>
          </c:spPr>
        </c:majorGridlines>
        <c:title>
          <c:tx>
            <c:rich>
              <a:bodyPr/>
              <a:lstStyle/>
              <a:p>
                <a:pPr>
                  <a:defRPr sz="1145" b="0" i="0" u="none" strike="noStrike" baseline="0">
                    <a:solidFill>
                      <a:srgbClr val="000000"/>
                    </a:solidFill>
                    <a:latin typeface="Arial Black"/>
                    <a:ea typeface="Arial Black"/>
                    <a:cs typeface="Arial Black"/>
                  </a:defRPr>
                </a:pPr>
                <a:r>
                  <a:rPr lang="en-US"/>
                  <a:t>potential realized benefits</a:t>
                </a:r>
              </a:p>
            </c:rich>
          </c:tx>
          <c:layout>
            <c:manualLayout>
              <c:xMode val="edge"/>
              <c:yMode val="edge"/>
              <c:x val="2.5695931477516101E-2"/>
              <c:y val="0.13268608414239499"/>
            </c:manualLayout>
          </c:layout>
          <c:overlay val="0"/>
          <c:spPr>
            <a:noFill/>
            <a:ln w="22804">
              <a:noFill/>
            </a:ln>
          </c:spPr>
        </c:title>
        <c:numFmt formatCode="General" sourceLinked="0"/>
        <c:majorTickMark val="out"/>
        <c:minorTickMark val="none"/>
        <c:tickLblPos val="nextTo"/>
        <c:crossAx val="1666524064"/>
        <c:crosses val="autoZero"/>
        <c:crossBetween val="midCat"/>
      </c:valAx>
      <c:spPr>
        <a:noFill/>
        <a:ln w="22804">
          <a:noFill/>
        </a:ln>
      </c:spPr>
    </c:plotArea>
    <c:plotVisOnly val="1"/>
    <c:dispBlanksAs val="zero"/>
    <c:showDLblsOverMax val="0"/>
  </c:chart>
  <c:spPr>
    <a:noFill/>
    <a:ln>
      <a:noFill/>
    </a:ln>
  </c:spPr>
  <c:txPr>
    <a:bodyPr/>
    <a:lstStyle/>
    <a:p>
      <a:pPr>
        <a:defRPr sz="1077" b="1" i="0" u="none" strike="noStrike" baseline="0">
          <a:solidFill>
            <a:srgbClr val="000000"/>
          </a:solidFill>
          <a:latin typeface="Humanst521 BT"/>
          <a:ea typeface="Humanst521 BT"/>
          <a:cs typeface="Humanst521 BT"/>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dk1"/>
                </a:solidFill>
                <a:latin typeface="+mn-lt"/>
                <a:ea typeface="+mn-ea"/>
                <a:cs typeface="+mn-cs"/>
              </a:defRPr>
            </a:pPr>
            <a:r>
              <a:rPr lang="en-US" sz="2000" b="0" dirty="0">
                <a:solidFill>
                  <a:schemeClr val="dk1"/>
                </a:solidFill>
                <a:latin typeface="+mn-lt"/>
                <a:ea typeface="+mn-ea"/>
                <a:cs typeface="+mn-cs"/>
              </a:rPr>
              <a:t>Biomass production in nature:</a:t>
            </a:r>
          </a:p>
          <a:p>
            <a:pPr>
              <a:defRPr>
                <a:solidFill>
                  <a:schemeClr val="dk1"/>
                </a:solidFill>
                <a:latin typeface="+mn-lt"/>
                <a:ea typeface="+mn-ea"/>
                <a:cs typeface="+mn-cs"/>
              </a:defRPr>
            </a:pPr>
            <a:r>
              <a:rPr lang="en-US" sz="2000" b="0" dirty="0">
                <a:solidFill>
                  <a:schemeClr val="dk1"/>
                </a:solidFill>
                <a:latin typeface="+mn-lt"/>
                <a:ea typeface="+mn-ea"/>
                <a:cs typeface="+mn-cs"/>
              </a:rPr>
              <a:t>180 billion</a:t>
            </a:r>
            <a:r>
              <a:rPr lang="en-US" sz="2000" b="0" baseline="0" dirty="0">
                <a:solidFill>
                  <a:schemeClr val="dk1"/>
                </a:solidFill>
                <a:latin typeface="+mn-lt"/>
                <a:ea typeface="+mn-ea"/>
                <a:cs typeface="+mn-cs"/>
              </a:rPr>
              <a:t> metric tons/yr </a:t>
            </a:r>
            <a:endParaRPr lang="en-US" sz="2000" b="0" dirty="0"/>
          </a:p>
        </c:rich>
      </c:tx>
      <c:layout>
        <c:manualLayout>
          <c:xMode val="edge"/>
          <c:yMode val="edge"/>
          <c:x val="3.9185088544058201E-2"/>
          <c:y val="3.6173355414406701E-2"/>
        </c:manualLayout>
      </c:layout>
      <c:overlay val="0"/>
      <c:spPr>
        <a:solidFill>
          <a:schemeClr val="lt1"/>
        </a:solidFill>
        <a:ln w="12700" cap="flat" cmpd="sng" algn="ctr">
          <a:solidFill>
            <a:schemeClr val="accent6"/>
          </a:solidFill>
          <a:prstDash val="solid"/>
          <a:miter lim="800000"/>
        </a:ln>
        <a:effectLst/>
      </c:spPr>
    </c:title>
    <c:autoTitleDeleted val="0"/>
    <c:view3D>
      <c:rotX val="30"/>
      <c:rotY val="60"/>
      <c:depthPercent val="100"/>
      <c:rAngAx val="1"/>
    </c:view3D>
    <c:floor>
      <c:thickness val="0"/>
    </c:floor>
    <c:sideWall>
      <c:thickness val="0"/>
    </c:sideWall>
    <c:backWall>
      <c:thickness val="0"/>
    </c:backWall>
    <c:plotArea>
      <c:layout>
        <c:manualLayout>
          <c:layoutTarget val="inner"/>
          <c:xMode val="edge"/>
          <c:yMode val="edge"/>
          <c:x val="0.422285187425748"/>
          <c:y val="5.5526304010807298E-2"/>
          <c:w val="0.53999873664672005"/>
          <c:h val="0.60717119477866699"/>
        </c:manualLayout>
      </c:layout>
      <c:pie3DChart>
        <c:varyColors val="1"/>
        <c:ser>
          <c:idx val="0"/>
          <c:order val="0"/>
          <c:tx>
            <c:strRef>
              <c:f>Sheet1!$B$1</c:f>
              <c:strCache>
                <c:ptCount val="1"/>
                <c:pt idx="0">
                  <c:v>Sales</c:v>
                </c:pt>
              </c:strCache>
            </c:strRef>
          </c:tx>
          <c:dPt>
            <c:idx val="2"/>
            <c:bubble3D val="0"/>
            <c:spPr>
              <a:solidFill>
                <a:schemeClr val="accent6">
                  <a:lumMod val="60000"/>
                  <a:lumOff val="40000"/>
                </a:schemeClr>
              </a:solidFill>
            </c:spPr>
            <c:extLst>
              <c:ext xmlns:c16="http://schemas.microsoft.com/office/drawing/2014/chart" uri="{C3380CC4-5D6E-409C-BE32-E72D297353CC}">
                <c16:uniqueId val="{00000001-5446-45B6-A2F4-B0200DC9923B}"/>
              </c:ext>
            </c:extLst>
          </c:dPt>
          <c:cat>
            <c:strRef>
              <c:f>Sheet1!$A$2:$A$4</c:f>
              <c:strCache>
                <c:ptCount val="3"/>
                <c:pt idx="0">
                  <c:v>Carbohydrates</c:v>
                </c:pt>
                <c:pt idx="1">
                  <c:v>Lignin</c:v>
                </c:pt>
                <c:pt idx="2">
                  <c:v>Fats, proteins, terpenes, etc.</c:v>
                </c:pt>
              </c:strCache>
            </c:strRef>
          </c:cat>
          <c:val>
            <c:numRef>
              <c:f>Sheet1!$B$2:$B$4</c:f>
              <c:numCache>
                <c:formatCode>General</c:formatCode>
                <c:ptCount val="3"/>
                <c:pt idx="0">
                  <c:v>75</c:v>
                </c:pt>
                <c:pt idx="1">
                  <c:v>20</c:v>
                </c:pt>
                <c:pt idx="2">
                  <c:v>5</c:v>
                </c:pt>
              </c:numCache>
            </c:numRef>
          </c:val>
          <c:extLst>
            <c:ext xmlns:c16="http://schemas.microsoft.com/office/drawing/2014/chart" uri="{C3380CC4-5D6E-409C-BE32-E72D297353CC}">
              <c16:uniqueId val="{00000000-7158-4648-9DEF-3DD3F6BA3ED0}"/>
            </c:ext>
          </c:extLst>
        </c:ser>
        <c:dLbls>
          <c:showLegendKey val="0"/>
          <c:showVal val="0"/>
          <c:showCatName val="0"/>
          <c:showSerName val="0"/>
          <c:showPercent val="0"/>
          <c:showBubbleSize val="0"/>
          <c:showLeaderLines val="0"/>
        </c:dLbls>
      </c:pie3DChart>
    </c:plotArea>
    <c:legend>
      <c:legendPos val="r"/>
      <c:layout>
        <c:manualLayout>
          <c:xMode val="edge"/>
          <c:yMode val="edge"/>
          <c:x val="0.29981839296603802"/>
          <c:y val="0.72178742762277204"/>
          <c:w val="0.68382305870303095"/>
          <c:h val="0.18705839895013199"/>
        </c:manualLayout>
      </c:layout>
      <c:overlay val="0"/>
      <c:txPr>
        <a:bodyPr/>
        <a:lstStyle/>
        <a:p>
          <a:pPr>
            <a:defRPr sz="1800"/>
          </a:pPr>
          <a:endParaRPr lang="en-US"/>
        </a:p>
      </c:txPr>
    </c:legend>
    <c:plotVisOnly val="1"/>
    <c:dispBlanksAs val="zero"/>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BCB3E7-B263-A54B-B845-8726BAC5C66D}" type="doc">
      <dgm:prSet loTypeId="urn:microsoft.com/office/officeart/2005/8/layout/process1" loCatId="" qsTypeId="urn:microsoft.com/office/officeart/2005/8/quickstyle/simple4" qsCatId="simple" csTypeId="urn:microsoft.com/office/officeart/2005/8/colors/accent6_2" csCatId="accent6" phldr="1"/>
      <dgm:spPr/>
    </dgm:pt>
    <dgm:pt modelId="{E98CCC1F-1C10-A64D-A93C-779E6F5405A6}">
      <dgm:prSet phldrT="[Text]"/>
      <dgm:spPr/>
      <dgm:t>
        <a:bodyPr/>
        <a:lstStyle/>
        <a:p>
          <a:r>
            <a:rPr lang="en-US" dirty="0"/>
            <a:t>Substrate</a:t>
          </a:r>
        </a:p>
      </dgm:t>
    </dgm:pt>
    <dgm:pt modelId="{0856D7EA-61CC-F046-A022-B11DAAC7E0D8}" type="parTrans" cxnId="{9022165B-C1B9-9E42-9233-84145E02B205}">
      <dgm:prSet/>
      <dgm:spPr/>
      <dgm:t>
        <a:bodyPr/>
        <a:lstStyle/>
        <a:p>
          <a:endParaRPr lang="en-US"/>
        </a:p>
      </dgm:t>
    </dgm:pt>
    <dgm:pt modelId="{CDC82865-6403-7E4A-8E26-71301F7B740F}" type="sibTrans" cxnId="{9022165B-C1B9-9E42-9233-84145E02B205}">
      <dgm:prSet/>
      <dgm:spPr/>
      <dgm:t>
        <a:bodyPr/>
        <a:lstStyle/>
        <a:p>
          <a:endParaRPr lang="en-US"/>
        </a:p>
      </dgm:t>
    </dgm:pt>
    <dgm:pt modelId="{BBF55DD4-695D-AD4A-9D8D-16A27B5047E3}">
      <dgm:prSet phldrT="[Text]"/>
      <dgm:spPr/>
      <dgm:t>
        <a:bodyPr/>
        <a:lstStyle/>
        <a:p>
          <a:r>
            <a:rPr lang="en-US" dirty="0"/>
            <a:t>Product</a:t>
          </a:r>
        </a:p>
      </dgm:t>
    </dgm:pt>
    <dgm:pt modelId="{D7FCE7BE-36CA-034D-BCB8-9AAB6FDC9A36}" type="parTrans" cxnId="{05736862-D237-1948-B82B-B408E9A5D304}">
      <dgm:prSet/>
      <dgm:spPr/>
      <dgm:t>
        <a:bodyPr/>
        <a:lstStyle/>
        <a:p>
          <a:endParaRPr lang="en-US"/>
        </a:p>
      </dgm:t>
    </dgm:pt>
    <dgm:pt modelId="{FC23F6A1-EF37-5E41-B85B-CB1044BA0FBB}" type="sibTrans" cxnId="{05736862-D237-1948-B82B-B408E9A5D304}">
      <dgm:prSet/>
      <dgm:spPr/>
      <dgm:t>
        <a:bodyPr/>
        <a:lstStyle/>
        <a:p>
          <a:endParaRPr lang="en-US"/>
        </a:p>
      </dgm:t>
    </dgm:pt>
    <dgm:pt modelId="{86301049-EA4C-1248-A521-EC0D111FB65A}" type="pres">
      <dgm:prSet presAssocID="{64BCB3E7-B263-A54B-B845-8726BAC5C66D}" presName="Name0" presStyleCnt="0">
        <dgm:presLayoutVars>
          <dgm:dir/>
          <dgm:resizeHandles val="exact"/>
        </dgm:presLayoutVars>
      </dgm:prSet>
      <dgm:spPr/>
    </dgm:pt>
    <dgm:pt modelId="{1F5C8EEA-CBB2-224E-8874-2115E1175457}" type="pres">
      <dgm:prSet presAssocID="{E98CCC1F-1C10-A64D-A93C-779E6F5405A6}" presName="node" presStyleLbl="node1" presStyleIdx="0" presStyleCnt="2">
        <dgm:presLayoutVars>
          <dgm:bulletEnabled val="1"/>
        </dgm:presLayoutVars>
      </dgm:prSet>
      <dgm:spPr/>
      <dgm:t>
        <a:bodyPr/>
        <a:lstStyle/>
        <a:p>
          <a:endParaRPr lang="en-US"/>
        </a:p>
      </dgm:t>
    </dgm:pt>
    <dgm:pt modelId="{E8EA51FF-16E0-DD44-94C5-152C9D9C8AE0}" type="pres">
      <dgm:prSet presAssocID="{CDC82865-6403-7E4A-8E26-71301F7B740F}" presName="sibTrans" presStyleLbl="sibTrans2D1" presStyleIdx="0" presStyleCnt="1" custScaleX="149178"/>
      <dgm:spPr/>
      <dgm:t>
        <a:bodyPr/>
        <a:lstStyle/>
        <a:p>
          <a:endParaRPr lang="en-US"/>
        </a:p>
      </dgm:t>
    </dgm:pt>
    <dgm:pt modelId="{FC930698-C4A4-0C4C-B012-7CF8D90EB7D4}" type="pres">
      <dgm:prSet presAssocID="{CDC82865-6403-7E4A-8E26-71301F7B740F}" presName="connectorText" presStyleLbl="sibTrans2D1" presStyleIdx="0" presStyleCnt="1"/>
      <dgm:spPr/>
      <dgm:t>
        <a:bodyPr/>
        <a:lstStyle/>
        <a:p>
          <a:endParaRPr lang="en-US"/>
        </a:p>
      </dgm:t>
    </dgm:pt>
    <dgm:pt modelId="{A724A9D9-B184-EF45-BD99-D13E770A0F9F}" type="pres">
      <dgm:prSet presAssocID="{BBF55DD4-695D-AD4A-9D8D-16A27B5047E3}" presName="node" presStyleLbl="node1" presStyleIdx="1" presStyleCnt="2">
        <dgm:presLayoutVars>
          <dgm:bulletEnabled val="1"/>
        </dgm:presLayoutVars>
      </dgm:prSet>
      <dgm:spPr/>
      <dgm:t>
        <a:bodyPr/>
        <a:lstStyle/>
        <a:p>
          <a:endParaRPr lang="en-US"/>
        </a:p>
      </dgm:t>
    </dgm:pt>
  </dgm:ptLst>
  <dgm:cxnLst>
    <dgm:cxn modelId="{05736862-D237-1948-B82B-B408E9A5D304}" srcId="{64BCB3E7-B263-A54B-B845-8726BAC5C66D}" destId="{BBF55DD4-695D-AD4A-9D8D-16A27B5047E3}" srcOrd="1" destOrd="0" parTransId="{D7FCE7BE-36CA-034D-BCB8-9AAB6FDC9A36}" sibTransId="{FC23F6A1-EF37-5E41-B85B-CB1044BA0FBB}"/>
    <dgm:cxn modelId="{B4DBB0D3-3C5E-F549-9EEC-224895FDAE2C}" type="presOf" srcId="{BBF55DD4-695D-AD4A-9D8D-16A27B5047E3}" destId="{A724A9D9-B184-EF45-BD99-D13E770A0F9F}" srcOrd="0" destOrd="0" presId="urn:microsoft.com/office/officeart/2005/8/layout/process1"/>
    <dgm:cxn modelId="{BF443F6D-6A84-9542-858D-51ACEBBD6F27}" type="presOf" srcId="{CDC82865-6403-7E4A-8E26-71301F7B740F}" destId="{E8EA51FF-16E0-DD44-94C5-152C9D9C8AE0}" srcOrd="0" destOrd="0" presId="urn:microsoft.com/office/officeart/2005/8/layout/process1"/>
    <dgm:cxn modelId="{437BD180-74FD-054D-BAC9-7836E002D2B9}" type="presOf" srcId="{64BCB3E7-B263-A54B-B845-8726BAC5C66D}" destId="{86301049-EA4C-1248-A521-EC0D111FB65A}" srcOrd="0" destOrd="0" presId="urn:microsoft.com/office/officeart/2005/8/layout/process1"/>
    <dgm:cxn modelId="{E700B0DF-38EC-9147-B6DE-045DDF124979}" type="presOf" srcId="{CDC82865-6403-7E4A-8E26-71301F7B740F}" destId="{FC930698-C4A4-0C4C-B012-7CF8D90EB7D4}" srcOrd="1" destOrd="0" presId="urn:microsoft.com/office/officeart/2005/8/layout/process1"/>
    <dgm:cxn modelId="{9022165B-C1B9-9E42-9233-84145E02B205}" srcId="{64BCB3E7-B263-A54B-B845-8726BAC5C66D}" destId="{E98CCC1F-1C10-A64D-A93C-779E6F5405A6}" srcOrd="0" destOrd="0" parTransId="{0856D7EA-61CC-F046-A022-B11DAAC7E0D8}" sibTransId="{CDC82865-6403-7E4A-8E26-71301F7B740F}"/>
    <dgm:cxn modelId="{797C81B2-7579-EC46-A7FB-24131A311ABF}" type="presOf" srcId="{E98CCC1F-1C10-A64D-A93C-779E6F5405A6}" destId="{1F5C8EEA-CBB2-224E-8874-2115E1175457}" srcOrd="0" destOrd="0" presId="urn:microsoft.com/office/officeart/2005/8/layout/process1"/>
    <dgm:cxn modelId="{EF64691F-2F57-C141-8799-21D91AD9E17D}" type="presParOf" srcId="{86301049-EA4C-1248-A521-EC0D111FB65A}" destId="{1F5C8EEA-CBB2-224E-8874-2115E1175457}" srcOrd="0" destOrd="0" presId="urn:microsoft.com/office/officeart/2005/8/layout/process1"/>
    <dgm:cxn modelId="{1CBD98DF-9A3B-654C-8F90-950089240E9E}" type="presParOf" srcId="{86301049-EA4C-1248-A521-EC0D111FB65A}" destId="{E8EA51FF-16E0-DD44-94C5-152C9D9C8AE0}" srcOrd="1" destOrd="0" presId="urn:microsoft.com/office/officeart/2005/8/layout/process1"/>
    <dgm:cxn modelId="{8EF20509-4C82-2048-B501-67DBC3AE9833}" type="presParOf" srcId="{E8EA51FF-16E0-DD44-94C5-152C9D9C8AE0}" destId="{FC930698-C4A4-0C4C-B012-7CF8D90EB7D4}" srcOrd="0" destOrd="0" presId="urn:microsoft.com/office/officeart/2005/8/layout/process1"/>
    <dgm:cxn modelId="{240025C0-3563-B64B-A4FD-1839DB10BB15}" type="presParOf" srcId="{86301049-EA4C-1248-A521-EC0D111FB65A}" destId="{A724A9D9-B184-EF45-BD99-D13E770A0F9F}"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83C7A4-5874-EA4B-9624-386CC4CD914C}" type="doc">
      <dgm:prSet loTypeId="urn:microsoft.com/office/officeart/2005/8/layout/process5" loCatId="process" qsTypeId="urn:microsoft.com/office/officeart/2005/8/quickstyle/simple4" qsCatId="simple" csTypeId="urn:microsoft.com/office/officeart/2005/8/colors/accent1_2" csCatId="accent1" phldr="1"/>
      <dgm:spPr/>
      <dgm:t>
        <a:bodyPr/>
        <a:lstStyle/>
        <a:p>
          <a:endParaRPr lang="en-US"/>
        </a:p>
      </dgm:t>
    </dgm:pt>
    <dgm:pt modelId="{26D7F1AC-D04F-2343-9486-3D6B498AE2B8}">
      <dgm:prSet phldrT="[Text]"/>
      <dgm:spPr/>
      <dgm:t>
        <a:bodyPr/>
        <a:lstStyle/>
        <a:p>
          <a:r>
            <a:rPr lang="en-US" dirty="0"/>
            <a:t>Substrate</a:t>
          </a:r>
        </a:p>
      </dgm:t>
    </dgm:pt>
    <dgm:pt modelId="{EF9C07B8-8E43-474E-890C-7CB90A87D296}" type="parTrans" cxnId="{C285FB7B-5218-B940-BF08-2397D9F86151}">
      <dgm:prSet/>
      <dgm:spPr/>
      <dgm:t>
        <a:bodyPr/>
        <a:lstStyle/>
        <a:p>
          <a:endParaRPr lang="en-US"/>
        </a:p>
      </dgm:t>
    </dgm:pt>
    <dgm:pt modelId="{E5EC3A85-62C7-6F44-8F06-B98AD4CB78EB}" type="sibTrans" cxnId="{C285FB7B-5218-B940-BF08-2397D9F86151}">
      <dgm:prSet/>
      <dgm:spPr>
        <a:solidFill>
          <a:schemeClr val="tx1">
            <a:lumMod val="75000"/>
            <a:lumOff val="25000"/>
          </a:schemeClr>
        </a:solidFill>
      </dgm:spPr>
      <dgm:t>
        <a:bodyPr/>
        <a:lstStyle/>
        <a:p>
          <a:endParaRPr lang="en-US"/>
        </a:p>
      </dgm:t>
    </dgm:pt>
    <dgm:pt modelId="{BDC89ABB-B3A9-A943-83EE-70763175F72B}">
      <dgm:prSet phldrT="[Text]" custT="1"/>
      <dgm:spPr/>
      <dgm:t>
        <a:bodyPr/>
        <a:lstStyle/>
        <a:p>
          <a:r>
            <a:rPr lang="en-US" sz="1600" dirty="0"/>
            <a:t>Intermediate A</a:t>
          </a:r>
        </a:p>
      </dgm:t>
    </dgm:pt>
    <dgm:pt modelId="{A2C28509-F450-1D4A-90D2-A4B040FF17CF}" type="parTrans" cxnId="{254D31A0-6504-364F-A7A1-EAD6D8E924B3}">
      <dgm:prSet/>
      <dgm:spPr/>
      <dgm:t>
        <a:bodyPr/>
        <a:lstStyle/>
        <a:p>
          <a:endParaRPr lang="en-US"/>
        </a:p>
      </dgm:t>
    </dgm:pt>
    <dgm:pt modelId="{3CE90F2D-C36D-F449-868F-2FB7EFB7EF81}" type="sibTrans" cxnId="{254D31A0-6504-364F-A7A1-EAD6D8E924B3}">
      <dgm:prSet/>
      <dgm:spPr>
        <a:solidFill>
          <a:schemeClr val="tx1">
            <a:lumMod val="75000"/>
            <a:lumOff val="25000"/>
          </a:schemeClr>
        </a:solidFill>
      </dgm:spPr>
      <dgm:t>
        <a:bodyPr/>
        <a:lstStyle/>
        <a:p>
          <a:endParaRPr lang="en-US"/>
        </a:p>
      </dgm:t>
    </dgm:pt>
    <dgm:pt modelId="{CBAB665B-B7E9-414C-861C-719377EF5152}">
      <dgm:prSet phldrT="[Text]" custT="1"/>
      <dgm:spPr/>
      <dgm:t>
        <a:bodyPr/>
        <a:lstStyle/>
        <a:p>
          <a:r>
            <a:rPr lang="en-US" sz="1600" dirty="0"/>
            <a:t>Intermediate B</a:t>
          </a:r>
        </a:p>
      </dgm:t>
    </dgm:pt>
    <dgm:pt modelId="{99CBEA17-6A14-364F-89A8-D080B85B6DD2}" type="parTrans" cxnId="{116EB4AF-9008-7F43-ABAC-10FB49E33D77}">
      <dgm:prSet/>
      <dgm:spPr/>
      <dgm:t>
        <a:bodyPr/>
        <a:lstStyle/>
        <a:p>
          <a:endParaRPr lang="en-US"/>
        </a:p>
      </dgm:t>
    </dgm:pt>
    <dgm:pt modelId="{0F84829D-E617-3748-94DF-8C1EC5C358FF}" type="sibTrans" cxnId="{116EB4AF-9008-7F43-ABAC-10FB49E33D77}">
      <dgm:prSet/>
      <dgm:spPr>
        <a:solidFill>
          <a:schemeClr val="tx1">
            <a:lumMod val="75000"/>
            <a:lumOff val="25000"/>
          </a:schemeClr>
        </a:solidFill>
      </dgm:spPr>
      <dgm:t>
        <a:bodyPr/>
        <a:lstStyle/>
        <a:p>
          <a:endParaRPr lang="en-US"/>
        </a:p>
      </dgm:t>
    </dgm:pt>
    <dgm:pt modelId="{91F3654C-2B5F-8445-B0EE-5710373BCCD8}">
      <dgm:prSet phldrT="[Text]" custT="1"/>
      <dgm:spPr/>
      <dgm:t>
        <a:bodyPr/>
        <a:lstStyle/>
        <a:p>
          <a:r>
            <a:rPr lang="en-US" sz="1600" dirty="0"/>
            <a:t>Intermediate C</a:t>
          </a:r>
        </a:p>
      </dgm:t>
    </dgm:pt>
    <dgm:pt modelId="{6CE98746-E98A-9840-8B59-3F2B08149D4C}" type="parTrans" cxnId="{9654FF49-9085-F94C-BB98-D09EAEDBCA72}">
      <dgm:prSet/>
      <dgm:spPr/>
      <dgm:t>
        <a:bodyPr/>
        <a:lstStyle/>
        <a:p>
          <a:endParaRPr lang="en-US"/>
        </a:p>
      </dgm:t>
    </dgm:pt>
    <dgm:pt modelId="{D24A668E-A92B-0840-A144-205ACC6B8CD1}" type="sibTrans" cxnId="{9654FF49-9085-F94C-BB98-D09EAEDBCA72}">
      <dgm:prSet/>
      <dgm:spPr>
        <a:solidFill>
          <a:schemeClr val="tx1">
            <a:lumMod val="75000"/>
            <a:lumOff val="25000"/>
          </a:schemeClr>
        </a:solidFill>
      </dgm:spPr>
      <dgm:t>
        <a:bodyPr/>
        <a:lstStyle/>
        <a:p>
          <a:endParaRPr lang="en-US"/>
        </a:p>
      </dgm:t>
    </dgm:pt>
    <dgm:pt modelId="{60E1B8C8-EACC-5D41-BD6D-8D2901169C99}">
      <dgm:prSet phldrT="[Text]" custT="1"/>
      <dgm:spPr/>
      <dgm:t>
        <a:bodyPr/>
        <a:lstStyle/>
        <a:p>
          <a:r>
            <a:rPr lang="en-US" sz="1600" dirty="0"/>
            <a:t>Intermediate D</a:t>
          </a:r>
        </a:p>
      </dgm:t>
    </dgm:pt>
    <dgm:pt modelId="{7BA9C3D3-ADCC-5543-B452-0462395151BC}" type="parTrans" cxnId="{4E0F77D5-22ED-E347-821A-EAC56D41A851}">
      <dgm:prSet/>
      <dgm:spPr/>
      <dgm:t>
        <a:bodyPr/>
        <a:lstStyle/>
        <a:p>
          <a:endParaRPr lang="en-US"/>
        </a:p>
      </dgm:t>
    </dgm:pt>
    <dgm:pt modelId="{E7596BF6-5950-1242-A0C3-53E37FF7F708}" type="sibTrans" cxnId="{4E0F77D5-22ED-E347-821A-EAC56D41A851}">
      <dgm:prSet/>
      <dgm:spPr>
        <a:solidFill>
          <a:schemeClr val="tx1">
            <a:lumMod val="75000"/>
            <a:lumOff val="25000"/>
          </a:schemeClr>
        </a:solidFill>
      </dgm:spPr>
      <dgm:t>
        <a:bodyPr/>
        <a:lstStyle/>
        <a:p>
          <a:endParaRPr lang="en-US"/>
        </a:p>
      </dgm:t>
    </dgm:pt>
    <dgm:pt modelId="{F3CE930A-6DA6-7149-B602-E4686BFA74B4}">
      <dgm:prSet phldrT="[Text]" custT="1"/>
      <dgm:spPr/>
      <dgm:t>
        <a:bodyPr/>
        <a:lstStyle/>
        <a:p>
          <a:r>
            <a:rPr lang="en-US" sz="1600" dirty="0"/>
            <a:t>Intermediate E</a:t>
          </a:r>
        </a:p>
      </dgm:t>
    </dgm:pt>
    <dgm:pt modelId="{0F32E3F2-C805-944C-AC7F-6BFEEB20D243}" type="parTrans" cxnId="{A59110C2-7078-8044-8762-0A5AA4D1F6DA}">
      <dgm:prSet/>
      <dgm:spPr/>
      <dgm:t>
        <a:bodyPr/>
        <a:lstStyle/>
        <a:p>
          <a:endParaRPr lang="en-US"/>
        </a:p>
      </dgm:t>
    </dgm:pt>
    <dgm:pt modelId="{9EDDDAC8-E122-6843-ACCE-C6705DC4B999}" type="sibTrans" cxnId="{A59110C2-7078-8044-8762-0A5AA4D1F6DA}">
      <dgm:prSet/>
      <dgm:spPr>
        <a:solidFill>
          <a:schemeClr val="tx1">
            <a:lumMod val="75000"/>
            <a:lumOff val="25000"/>
          </a:schemeClr>
        </a:solidFill>
      </dgm:spPr>
      <dgm:t>
        <a:bodyPr/>
        <a:lstStyle/>
        <a:p>
          <a:endParaRPr lang="en-US"/>
        </a:p>
      </dgm:t>
    </dgm:pt>
    <dgm:pt modelId="{CB908DAF-34EA-2C44-9D19-3FDD360B1BB3}">
      <dgm:prSet phldrT="[Text]"/>
      <dgm:spPr/>
      <dgm:t>
        <a:bodyPr/>
        <a:lstStyle/>
        <a:p>
          <a:r>
            <a:rPr lang="en-US" dirty="0"/>
            <a:t>Product</a:t>
          </a:r>
        </a:p>
      </dgm:t>
    </dgm:pt>
    <dgm:pt modelId="{3D00F5B1-CC3E-2644-BD17-9EEA26F36038}" type="parTrans" cxnId="{DCA0A18A-0FF4-EC42-90CD-9E8968ECEB34}">
      <dgm:prSet/>
      <dgm:spPr/>
      <dgm:t>
        <a:bodyPr/>
        <a:lstStyle/>
        <a:p>
          <a:endParaRPr lang="en-US"/>
        </a:p>
      </dgm:t>
    </dgm:pt>
    <dgm:pt modelId="{0CD818FF-581C-6D46-B7AB-4E86A24C6FE2}" type="sibTrans" cxnId="{DCA0A18A-0FF4-EC42-90CD-9E8968ECEB34}">
      <dgm:prSet/>
      <dgm:spPr/>
      <dgm:t>
        <a:bodyPr/>
        <a:lstStyle/>
        <a:p>
          <a:endParaRPr lang="en-US"/>
        </a:p>
      </dgm:t>
    </dgm:pt>
    <dgm:pt modelId="{41E291ED-C4C3-4B6C-BA13-473D49D1FA06}" type="pres">
      <dgm:prSet presAssocID="{AF83C7A4-5874-EA4B-9624-386CC4CD914C}" presName="diagram" presStyleCnt="0">
        <dgm:presLayoutVars>
          <dgm:dir/>
          <dgm:resizeHandles val="exact"/>
        </dgm:presLayoutVars>
      </dgm:prSet>
      <dgm:spPr/>
      <dgm:t>
        <a:bodyPr/>
        <a:lstStyle/>
        <a:p>
          <a:endParaRPr lang="en-US"/>
        </a:p>
      </dgm:t>
    </dgm:pt>
    <dgm:pt modelId="{27AF5AFF-0C2A-4D03-805B-C5372230BB7F}" type="pres">
      <dgm:prSet presAssocID="{26D7F1AC-D04F-2343-9486-3D6B498AE2B8}" presName="node" presStyleLbl="node1" presStyleIdx="0" presStyleCnt="7">
        <dgm:presLayoutVars>
          <dgm:bulletEnabled val="1"/>
        </dgm:presLayoutVars>
      </dgm:prSet>
      <dgm:spPr/>
      <dgm:t>
        <a:bodyPr/>
        <a:lstStyle/>
        <a:p>
          <a:endParaRPr lang="en-US"/>
        </a:p>
      </dgm:t>
    </dgm:pt>
    <dgm:pt modelId="{5A416B57-20BC-4D5B-8048-1145C3349C09}" type="pres">
      <dgm:prSet presAssocID="{E5EC3A85-62C7-6F44-8F06-B98AD4CB78EB}" presName="sibTrans" presStyleLbl="sibTrans2D1" presStyleIdx="0" presStyleCnt="6"/>
      <dgm:spPr/>
      <dgm:t>
        <a:bodyPr/>
        <a:lstStyle/>
        <a:p>
          <a:endParaRPr lang="en-US"/>
        </a:p>
      </dgm:t>
    </dgm:pt>
    <dgm:pt modelId="{EAF927AA-A91B-47E8-BA6C-01B980DFA788}" type="pres">
      <dgm:prSet presAssocID="{E5EC3A85-62C7-6F44-8F06-B98AD4CB78EB}" presName="connectorText" presStyleLbl="sibTrans2D1" presStyleIdx="0" presStyleCnt="6"/>
      <dgm:spPr/>
      <dgm:t>
        <a:bodyPr/>
        <a:lstStyle/>
        <a:p>
          <a:endParaRPr lang="en-US"/>
        </a:p>
      </dgm:t>
    </dgm:pt>
    <dgm:pt modelId="{C7549D7E-154C-4F09-8542-63B7C1B4F187}" type="pres">
      <dgm:prSet presAssocID="{BDC89ABB-B3A9-A943-83EE-70763175F72B}" presName="node" presStyleLbl="node1" presStyleIdx="1" presStyleCnt="7" custLinFactY="71978" custLinFactNeighborX="-88056" custLinFactNeighborY="100000">
        <dgm:presLayoutVars>
          <dgm:bulletEnabled val="1"/>
        </dgm:presLayoutVars>
      </dgm:prSet>
      <dgm:spPr/>
      <dgm:t>
        <a:bodyPr/>
        <a:lstStyle/>
        <a:p>
          <a:endParaRPr lang="en-US"/>
        </a:p>
      </dgm:t>
    </dgm:pt>
    <dgm:pt modelId="{99732C4B-9C8E-49EA-9EB0-B964B359B35A}" type="pres">
      <dgm:prSet presAssocID="{3CE90F2D-C36D-F449-868F-2FB7EFB7EF81}" presName="sibTrans" presStyleLbl="sibTrans2D1" presStyleIdx="1" presStyleCnt="6"/>
      <dgm:spPr/>
      <dgm:t>
        <a:bodyPr/>
        <a:lstStyle/>
        <a:p>
          <a:endParaRPr lang="en-US"/>
        </a:p>
      </dgm:t>
    </dgm:pt>
    <dgm:pt modelId="{88DE23DE-1DD8-4D0D-A23E-7D9BFA6AC17B}" type="pres">
      <dgm:prSet presAssocID="{3CE90F2D-C36D-F449-868F-2FB7EFB7EF81}" presName="connectorText" presStyleLbl="sibTrans2D1" presStyleIdx="1" presStyleCnt="6"/>
      <dgm:spPr/>
      <dgm:t>
        <a:bodyPr/>
        <a:lstStyle/>
        <a:p>
          <a:endParaRPr lang="en-US"/>
        </a:p>
      </dgm:t>
    </dgm:pt>
    <dgm:pt modelId="{694E744D-6458-4EAC-90E6-12128841C521}" type="pres">
      <dgm:prSet presAssocID="{CBAB665B-B7E9-414C-861C-719377EF5152}" presName="node" presStyleLbl="node1" presStyleIdx="2" presStyleCnt="7" custLinFactX="-45212" custLinFactNeighborX="-100000" custLinFactNeighborY="-506">
        <dgm:presLayoutVars>
          <dgm:bulletEnabled val="1"/>
        </dgm:presLayoutVars>
      </dgm:prSet>
      <dgm:spPr/>
      <dgm:t>
        <a:bodyPr/>
        <a:lstStyle/>
        <a:p>
          <a:endParaRPr lang="en-US"/>
        </a:p>
      </dgm:t>
    </dgm:pt>
    <dgm:pt modelId="{FF7D3440-EFAC-4213-AD4B-E8DA71B003CE}" type="pres">
      <dgm:prSet presAssocID="{0F84829D-E617-3748-94DF-8C1EC5C358FF}" presName="sibTrans" presStyleLbl="sibTrans2D1" presStyleIdx="2" presStyleCnt="6"/>
      <dgm:spPr/>
      <dgm:t>
        <a:bodyPr/>
        <a:lstStyle/>
        <a:p>
          <a:endParaRPr lang="en-US"/>
        </a:p>
      </dgm:t>
    </dgm:pt>
    <dgm:pt modelId="{C745406B-7889-44C7-9E24-CED620C4A91C}" type="pres">
      <dgm:prSet presAssocID="{0F84829D-E617-3748-94DF-8C1EC5C358FF}" presName="connectorText" presStyleLbl="sibTrans2D1" presStyleIdx="2" presStyleCnt="6"/>
      <dgm:spPr/>
      <dgm:t>
        <a:bodyPr/>
        <a:lstStyle/>
        <a:p>
          <a:endParaRPr lang="en-US"/>
        </a:p>
      </dgm:t>
    </dgm:pt>
    <dgm:pt modelId="{22A48457-424D-48DF-A35D-BE31952E6679}" type="pres">
      <dgm:prSet presAssocID="{91F3654C-2B5F-8445-B0EE-5710373BCCD8}" presName="node" presStyleLbl="node1" presStyleIdx="3" presStyleCnt="7" custLinFactX="-100000" custLinFactY="71978" custLinFactNeighborX="-127909" custLinFactNeighborY="100000">
        <dgm:presLayoutVars>
          <dgm:bulletEnabled val="1"/>
        </dgm:presLayoutVars>
      </dgm:prSet>
      <dgm:spPr/>
      <dgm:t>
        <a:bodyPr/>
        <a:lstStyle/>
        <a:p>
          <a:endParaRPr lang="en-US"/>
        </a:p>
      </dgm:t>
    </dgm:pt>
    <dgm:pt modelId="{A9956409-7229-468D-A15C-CB9ECE211615}" type="pres">
      <dgm:prSet presAssocID="{D24A668E-A92B-0840-A144-205ACC6B8CD1}" presName="sibTrans" presStyleLbl="sibTrans2D1" presStyleIdx="3" presStyleCnt="6"/>
      <dgm:spPr/>
      <dgm:t>
        <a:bodyPr/>
        <a:lstStyle/>
        <a:p>
          <a:endParaRPr lang="en-US"/>
        </a:p>
      </dgm:t>
    </dgm:pt>
    <dgm:pt modelId="{B26316D8-5820-4950-8543-0236619DF17D}" type="pres">
      <dgm:prSet presAssocID="{D24A668E-A92B-0840-A144-205ACC6B8CD1}" presName="connectorText" presStyleLbl="sibTrans2D1" presStyleIdx="3" presStyleCnt="6"/>
      <dgm:spPr/>
      <dgm:t>
        <a:bodyPr/>
        <a:lstStyle/>
        <a:p>
          <a:endParaRPr lang="en-US"/>
        </a:p>
      </dgm:t>
    </dgm:pt>
    <dgm:pt modelId="{70DB0DEB-08C2-43C8-B5ED-4856DF4589D8}" type="pres">
      <dgm:prSet presAssocID="{60E1B8C8-EACC-5D41-BD6D-8D2901169C99}" presName="node" presStyleLbl="node1" presStyleIdx="4" presStyleCnt="7" custLinFactX="-56520" custLinFactY="-67557" custLinFactNeighborX="-100000" custLinFactNeighborY="-100000">
        <dgm:presLayoutVars>
          <dgm:bulletEnabled val="1"/>
        </dgm:presLayoutVars>
      </dgm:prSet>
      <dgm:spPr/>
      <dgm:t>
        <a:bodyPr/>
        <a:lstStyle/>
        <a:p>
          <a:endParaRPr lang="en-US"/>
        </a:p>
      </dgm:t>
    </dgm:pt>
    <dgm:pt modelId="{FCB34E1D-A08C-47D6-832F-78CF0A7D4A0D}" type="pres">
      <dgm:prSet presAssocID="{E7596BF6-5950-1242-A0C3-53E37FF7F708}" presName="sibTrans" presStyleLbl="sibTrans2D1" presStyleIdx="4" presStyleCnt="6"/>
      <dgm:spPr/>
      <dgm:t>
        <a:bodyPr/>
        <a:lstStyle/>
        <a:p>
          <a:endParaRPr lang="en-US"/>
        </a:p>
      </dgm:t>
    </dgm:pt>
    <dgm:pt modelId="{5839990D-20D8-40B7-B5BC-A178142D461A}" type="pres">
      <dgm:prSet presAssocID="{E7596BF6-5950-1242-A0C3-53E37FF7F708}" presName="connectorText" presStyleLbl="sibTrans2D1" presStyleIdx="4" presStyleCnt="6"/>
      <dgm:spPr/>
      <dgm:t>
        <a:bodyPr/>
        <a:lstStyle/>
        <a:p>
          <a:endParaRPr lang="en-US"/>
        </a:p>
      </dgm:t>
    </dgm:pt>
    <dgm:pt modelId="{83234F80-5167-4814-B5BC-FBD53D0BC2A0}" type="pres">
      <dgm:prSet presAssocID="{F3CE930A-6DA6-7149-B602-E4686BFA74B4}" presName="node" presStyleLbl="node1" presStyleIdx="5" presStyleCnt="7" custLinFactNeighborX="42379" custLinFactNeighborY="6524">
        <dgm:presLayoutVars>
          <dgm:bulletEnabled val="1"/>
        </dgm:presLayoutVars>
      </dgm:prSet>
      <dgm:spPr/>
      <dgm:t>
        <a:bodyPr/>
        <a:lstStyle/>
        <a:p>
          <a:endParaRPr lang="en-US"/>
        </a:p>
      </dgm:t>
    </dgm:pt>
    <dgm:pt modelId="{932B4A50-1B0A-4047-9B7F-17AC191484E2}" type="pres">
      <dgm:prSet presAssocID="{9EDDDAC8-E122-6843-ACCE-C6705DC4B999}" presName="sibTrans" presStyleLbl="sibTrans2D1" presStyleIdx="5" presStyleCnt="6"/>
      <dgm:spPr/>
      <dgm:t>
        <a:bodyPr/>
        <a:lstStyle/>
        <a:p>
          <a:endParaRPr lang="en-US"/>
        </a:p>
      </dgm:t>
    </dgm:pt>
    <dgm:pt modelId="{292752F6-997D-46E0-9174-52CA12B17B97}" type="pres">
      <dgm:prSet presAssocID="{9EDDDAC8-E122-6843-ACCE-C6705DC4B999}" presName="connectorText" presStyleLbl="sibTrans2D1" presStyleIdx="5" presStyleCnt="6"/>
      <dgm:spPr/>
      <dgm:t>
        <a:bodyPr/>
        <a:lstStyle/>
        <a:p>
          <a:endParaRPr lang="en-US"/>
        </a:p>
      </dgm:t>
    </dgm:pt>
    <dgm:pt modelId="{C4C3D057-3D21-4424-A299-750D6842D48B}" type="pres">
      <dgm:prSet presAssocID="{CB908DAF-34EA-2C44-9D19-3FDD360B1BB3}" presName="node" presStyleLbl="node1" presStyleIdx="6" presStyleCnt="7" custLinFactX="100000" custLinFactY="-67023" custLinFactNeighborX="158852" custLinFactNeighborY="-100000">
        <dgm:presLayoutVars>
          <dgm:bulletEnabled val="1"/>
        </dgm:presLayoutVars>
      </dgm:prSet>
      <dgm:spPr/>
      <dgm:t>
        <a:bodyPr/>
        <a:lstStyle/>
        <a:p>
          <a:endParaRPr lang="en-US"/>
        </a:p>
      </dgm:t>
    </dgm:pt>
  </dgm:ptLst>
  <dgm:cxnLst>
    <dgm:cxn modelId="{7E0541B3-AFC0-4CD4-A321-4DA86761B14B}" type="presOf" srcId="{E5EC3A85-62C7-6F44-8F06-B98AD4CB78EB}" destId="{5A416B57-20BC-4D5B-8048-1145C3349C09}" srcOrd="0" destOrd="0" presId="urn:microsoft.com/office/officeart/2005/8/layout/process5"/>
    <dgm:cxn modelId="{F6DBAE9E-367B-4EB0-B348-CD55B84BC0F4}" type="presOf" srcId="{E5EC3A85-62C7-6F44-8F06-B98AD4CB78EB}" destId="{EAF927AA-A91B-47E8-BA6C-01B980DFA788}" srcOrd="1" destOrd="0" presId="urn:microsoft.com/office/officeart/2005/8/layout/process5"/>
    <dgm:cxn modelId="{1C371793-54E7-4871-BC9C-A812E0B75468}" type="presOf" srcId="{CBAB665B-B7E9-414C-861C-719377EF5152}" destId="{694E744D-6458-4EAC-90E6-12128841C521}" srcOrd="0" destOrd="0" presId="urn:microsoft.com/office/officeart/2005/8/layout/process5"/>
    <dgm:cxn modelId="{239B90AE-B8DD-44B9-B230-D49E77547C51}" type="presOf" srcId="{0F84829D-E617-3748-94DF-8C1EC5C358FF}" destId="{FF7D3440-EFAC-4213-AD4B-E8DA71B003CE}" srcOrd="0" destOrd="0" presId="urn:microsoft.com/office/officeart/2005/8/layout/process5"/>
    <dgm:cxn modelId="{9B2E3207-FF15-4DBD-BB3C-387213939A64}" type="presOf" srcId="{3CE90F2D-C36D-F449-868F-2FB7EFB7EF81}" destId="{99732C4B-9C8E-49EA-9EB0-B964B359B35A}" srcOrd="0" destOrd="0" presId="urn:microsoft.com/office/officeart/2005/8/layout/process5"/>
    <dgm:cxn modelId="{4E0F77D5-22ED-E347-821A-EAC56D41A851}" srcId="{AF83C7A4-5874-EA4B-9624-386CC4CD914C}" destId="{60E1B8C8-EACC-5D41-BD6D-8D2901169C99}" srcOrd="4" destOrd="0" parTransId="{7BA9C3D3-ADCC-5543-B452-0462395151BC}" sibTransId="{E7596BF6-5950-1242-A0C3-53E37FF7F708}"/>
    <dgm:cxn modelId="{C0A264F2-79EC-48AD-AB37-59999B7787E7}" type="presOf" srcId="{D24A668E-A92B-0840-A144-205ACC6B8CD1}" destId="{A9956409-7229-468D-A15C-CB9ECE211615}" srcOrd="0" destOrd="0" presId="urn:microsoft.com/office/officeart/2005/8/layout/process5"/>
    <dgm:cxn modelId="{617E4C09-627B-40B7-A473-8A113208408B}" type="presOf" srcId="{3CE90F2D-C36D-F449-868F-2FB7EFB7EF81}" destId="{88DE23DE-1DD8-4D0D-A23E-7D9BFA6AC17B}" srcOrd="1" destOrd="0" presId="urn:microsoft.com/office/officeart/2005/8/layout/process5"/>
    <dgm:cxn modelId="{F84F8FFB-5EC9-417F-B33C-31BDBDC9E89F}" type="presOf" srcId="{CB908DAF-34EA-2C44-9D19-3FDD360B1BB3}" destId="{C4C3D057-3D21-4424-A299-750D6842D48B}" srcOrd="0" destOrd="0" presId="urn:microsoft.com/office/officeart/2005/8/layout/process5"/>
    <dgm:cxn modelId="{B94AB815-75A3-4BE0-B19B-6A6988DE045B}" type="presOf" srcId="{BDC89ABB-B3A9-A943-83EE-70763175F72B}" destId="{C7549D7E-154C-4F09-8542-63B7C1B4F187}" srcOrd="0" destOrd="0" presId="urn:microsoft.com/office/officeart/2005/8/layout/process5"/>
    <dgm:cxn modelId="{9DA46789-705C-4460-A33E-4092331A0FC0}" type="presOf" srcId="{9EDDDAC8-E122-6843-ACCE-C6705DC4B999}" destId="{292752F6-997D-46E0-9174-52CA12B17B97}" srcOrd="1" destOrd="0" presId="urn:microsoft.com/office/officeart/2005/8/layout/process5"/>
    <dgm:cxn modelId="{488168F5-02A2-4BD1-A96D-6290DE32BF49}" type="presOf" srcId="{E7596BF6-5950-1242-A0C3-53E37FF7F708}" destId="{5839990D-20D8-40B7-B5BC-A178142D461A}" srcOrd="1" destOrd="0" presId="urn:microsoft.com/office/officeart/2005/8/layout/process5"/>
    <dgm:cxn modelId="{207D0FC1-24C5-4376-960A-631379BD39A1}" type="presOf" srcId="{0F84829D-E617-3748-94DF-8C1EC5C358FF}" destId="{C745406B-7889-44C7-9E24-CED620C4A91C}" srcOrd="1" destOrd="0" presId="urn:microsoft.com/office/officeart/2005/8/layout/process5"/>
    <dgm:cxn modelId="{C285FB7B-5218-B940-BF08-2397D9F86151}" srcId="{AF83C7A4-5874-EA4B-9624-386CC4CD914C}" destId="{26D7F1AC-D04F-2343-9486-3D6B498AE2B8}" srcOrd="0" destOrd="0" parTransId="{EF9C07B8-8E43-474E-890C-7CB90A87D296}" sibTransId="{E5EC3A85-62C7-6F44-8F06-B98AD4CB78EB}"/>
    <dgm:cxn modelId="{628EE487-8682-47D2-BA26-DA30227405A4}" type="presOf" srcId="{D24A668E-A92B-0840-A144-205ACC6B8CD1}" destId="{B26316D8-5820-4950-8543-0236619DF17D}" srcOrd="1" destOrd="0" presId="urn:microsoft.com/office/officeart/2005/8/layout/process5"/>
    <dgm:cxn modelId="{A59110C2-7078-8044-8762-0A5AA4D1F6DA}" srcId="{AF83C7A4-5874-EA4B-9624-386CC4CD914C}" destId="{F3CE930A-6DA6-7149-B602-E4686BFA74B4}" srcOrd="5" destOrd="0" parTransId="{0F32E3F2-C805-944C-AC7F-6BFEEB20D243}" sibTransId="{9EDDDAC8-E122-6843-ACCE-C6705DC4B999}"/>
    <dgm:cxn modelId="{7F496B92-E203-4C94-B531-8C0B517B00A8}" type="presOf" srcId="{F3CE930A-6DA6-7149-B602-E4686BFA74B4}" destId="{83234F80-5167-4814-B5BC-FBD53D0BC2A0}" srcOrd="0" destOrd="0" presId="urn:microsoft.com/office/officeart/2005/8/layout/process5"/>
    <dgm:cxn modelId="{FEA34D0C-CD2F-4AF9-B1E5-646BC5CE8A54}" type="presOf" srcId="{9EDDDAC8-E122-6843-ACCE-C6705DC4B999}" destId="{932B4A50-1B0A-4047-9B7F-17AC191484E2}" srcOrd="0" destOrd="0" presId="urn:microsoft.com/office/officeart/2005/8/layout/process5"/>
    <dgm:cxn modelId="{A8735A91-6F53-4F5A-A89C-DD42CF7DB1F0}" type="presOf" srcId="{60E1B8C8-EACC-5D41-BD6D-8D2901169C99}" destId="{70DB0DEB-08C2-43C8-B5ED-4856DF4589D8}" srcOrd="0" destOrd="0" presId="urn:microsoft.com/office/officeart/2005/8/layout/process5"/>
    <dgm:cxn modelId="{DCA0A18A-0FF4-EC42-90CD-9E8968ECEB34}" srcId="{AF83C7A4-5874-EA4B-9624-386CC4CD914C}" destId="{CB908DAF-34EA-2C44-9D19-3FDD360B1BB3}" srcOrd="6" destOrd="0" parTransId="{3D00F5B1-CC3E-2644-BD17-9EEA26F36038}" sibTransId="{0CD818FF-581C-6D46-B7AB-4E86A24C6FE2}"/>
    <dgm:cxn modelId="{254D31A0-6504-364F-A7A1-EAD6D8E924B3}" srcId="{AF83C7A4-5874-EA4B-9624-386CC4CD914C}" destId="{BDC89ABB-B3A9-A943-83EE-70763175F72B}" srcOrd="1" destOrd="0" parTransId="{A2C28509-F450-1D4A-90D2-A4B040FF17CF}" sibTransId="{3CE90F2D-C36D-F449-868F-2FB7EFB7EF81}"/>
    <dgm:cxn modelId="{9654FF49-9085-F94C-BB98-D09EAEDBCA72}" srcId="{AF83C7A4-5874-EA4B-9624-386CC4CD914C}" destId="{91F3654C-2B5F-8445-B0EE-5710373BCCD8}" srcOrd="3" destOrd="0" parTransId="{6CE98746-E98A-9840-8B59-3F2B08149D4C}" sibTransId="{D24A668E-A92B-0840-A144-205ACC6B8CD1}"/>
    <dgm:cxn modelId="{116EB4AF-9008-7F43-ABAC-10FB49E33D77}" srcId="{AF83C7A4-5874-EA4B-9624-386CC4CD914C}" destId="{CBAB665B-B7E9-414C-861C-719377EF5152}" srcOrd="2" destOrd="0" parTransId="{99CBEA17-6A14-364F-89A8-D080B85B6DD2}" sibTransId="{0F84829D-E617-3748-94DF-8C1EC5C358FF}"/>
    <dgm:cxn modelId="{EC905E1E-0AE3-4EEE-AA4F-664A54433490}" type="presOf" srcId="{AF83C7A4-5874-EA4B-9624-386CC4CD914C}" destId="{41E291ED-C4C3-4B6C-BA13-473D49D1FA06}" srcOrd="0" destOrd="0" presId="urn:microsoft.com/office/officeart/2005/8/layout/process5"/>
    <dgm:cxn modelId="{2DAF71B3-70B9-445A-B97B-30D7061A5F49}" type="presOf" srcId="{26D7F1AC-D04F-2343-9486-3D6B498AE2B8}" destId="{27AF5AFF-0C2A-4D03-805B-C5372230BB7F}" srcOrd="0" destOrd="0" presId="urn:microsoft.com/office/officeart/2005/8/layout/process5"/>
    <dgm:cxn modelId="{50C32E23-32E5-4235-9D67-CCF61EB762C9}" type="presOf" srcId="{91F3654C-2B5F-8445-B0EE-5710373BCCD8}" destId="{22A48457-424D-48DF-A35D-BE31952E6679}" srcOrd="0" destOrd="0" presId="urn:microsoft.com/office/officeart/2005/8/layout/process5"/>
    <dgm:cxn modelId="{6D7B1520-475C-4E29-A4D6-96FD6642BD4A}" type="presOf" srcId="{E7596BF6-5950-1242-A0C3-53E37FF7F708}" destId="{FCB34E1D-A08C-47D6-832F-78CF0A7D4A0D}" srcOrd="0" destOrd="0" presId="urn:microsoft.com/office/officeart/2005/8/layout/process5"/>
    <dgm:cxn modelId="{94F6DD51-17D3-42D9-8363-1ACB78ACD43B}" type="presParOf" srcId="{41E291ED-C4C3-4B6C-BA13-473D49D1FA06}" destId="{27AF5AFF-0C2A-4D03-805B-C5372230BB7F}" srcOrd="0" destOrd="0" presId="urn:microsoft.com/office/officeart/2005/8/layout/process5"/>
    <dgm:cxn modelId="{4F367BF5-F292-4021-8F36-83ED7654E201}" type="presParOf" srcId="{41E291ED-C4C3-4B6C-BA13-473D49D1FA06}" destId="{5A416B57-20BC-4D5B-8048-1145C3349C09}" srcOrd="1" destOrd="0" presId="urn:microsoft.com/office/officeart/2005/8/layout/process5"/>
    <dgm:cxn modelId="{AA9CC6A3-A918-45DF-A404-BA687C6D33FF}" type="presParOf" srcId="{5A416B57-20BC-4D5B-8048-1145C3349C09}" destId="{EAF927AA-A91B-47E8-BA6C-01B980DFA788}" srcOrd="0" destOrd="0" presId="urn:microsoft.com/office/officeart/2005/8/layout/process5"/>
    <dgm:cxn modelId="{1AD8E536-3B6A-4B97-9438-123C3DECBDAF}" type="presParOf" srcId="{41E291ED-C4C3-4B6C-BA13-473D49D1FA06}" destId="{C7549D7E-154C-4F09-8542-63B7C1B4F187}" srcOrd="2" destOrd="0" presId="urn:microsoft.com/office/officeart/2005/8/layout/process5"/>
    <dgm:cxn modelId="{B5A043FF-CF16-4012-822A-58223FF06DF4}" type="presParOf" srcId="{41E291ED-C4C3-4B6C-BA13-473D49D1FA06}" destId="{99732C4B-9C8E-49EA-9EB0-B964B359B35A}" srcOrd="3" destOrd="0" presId="urn:microsoft.com/office/officeart/2005/8/layout/process5"/>
    <dgm:cxn modelId="{29C3726E-6928-4414-BDB0-C48366BFBD5D}" type="presParOf" srcId="{99732C4B-9C8E-49EA-9EB0-B964B359B35A}" destId="{88DE23DE-1DD8-4D0D-A23E-7D9BFA6AC17B}" srcOrd="0" destOrd="0" presId="urn:microsoft.com/office/officeart/2005/8/layout/process5"/>
    <dgm:cxn modelId="{4FD07E5B-3E81-4613-8C20-2A53351C3C52}" type="presParOf" srcId="{41E291ED-C4C3-4B6C-BA13-473D49D1FA06}" destId="{694E744D-6458-4EAC-90E6-12128841C521}" srcOrd="4" destOrd="0" presId="urn:microsoft.com/office/officeart/2005/8/layout/process5"/>
    <dgm:cxn modelId="{8C450120-B3AE-4C3F-B7FC-A4859AF4624B}" type="presParOf" srcId="{41E291ED-C4C3-4B6C-BA13-473D49D1FA06}" destId="{FF7D3440-EFAC-4213-AD4B-E8DA71B003CE}" srcOrd="5" destOrd="0" presId="urn:microsoft.com/office/officeart/2005/8/layout/process5"/>
    <dgm:cxn modelId="{6CC7AB72-94B3-457F-BA0F-413C573660C0}" type="presParOf" srcId="{FF7D3440-EFAC-4213-AD4B-E8DA71B003CE}" destId="{C745406B-7889-44C7-9E24-CED620C4A91C}" srcOrd="0" destOrd="0" presId="urn:microsoft.com/office/officeart/2005/8/layout/process5"/>
    <dgm:cxn modelId="{C9DD8B65-E2C0-4DEC-B7EA-FF3BF59DADDD}" type="presParOf" srcId="{41E291ED-C4C3-4B6C-BA13-473D49D1FA06}" destId="{22A48457-424D-48DF-A35D-BE31952E6679}" srcOrd="6" destOrd="0" presId="urn:microsoft.com/office/officeart/2005/8/layout/process5"/>
    <dgm:cxn modelId="{DD5EC129-5AF7-41E5-A83E-944A01966272}" type="presParOf" srcId="{41E291ED-C4C3-4B6C-BA13-473D49D1FA06}" destId="{A9956409-7229-468D-A15C-CB9ECE211615}" srcOrd="7" destOrd="0" presId="urn:microsoft.com/office/officeart/2005/8/layout/process5"/>
    <dgm:cxn modelId="{48A71674-5231-43BB-8319-8AFD313F0623}" type="presParOf" srcId="{A9956409-7229-468D-A15C-CB9ECE211615}" destId="{B26316D8-5820-4950-8543-0236619DF17D}" srcOrd="0" destOrd="0" presId="urn:microsoft.com/office/officeart/2005/8/layout/process5"/>
    <dgm:cxn modelId="{57BABA39-89A3-4100-951A-18198608BD5B}" type="presParOf" srcId="{41E291ED-C4C3-4B6C-BA13-473D49D1FA06}" destId="{70DB0DEB-08C2-43C8-B5ED-4856DF4589D8}" srcOrd="8" destOrd="0" presId="urn:microsoft.com/office/officeart/2005/8/layout/process5"/>
    <dgm:cxn modelId="{3B96102C-6AA6-4909-BF5C-1AFC592A50DA}" type="presParOf" srcId="{41E291ED-C4C3-4B6C-BA13-473D49D1FA06}" destId="{FCB34E1D-A08C-47D6-832F-78CF0A7D4A0D}" srcOrd="9" destOrd="0" presId="urn:microsoft.com/office/officeart/2005/8/layout/process5"/>
    <dgm:cxn modelId="{E282A81B-4B56-4C39-91CD-B51CEE8632F9}" type="presParOf" srcId="{FCB34E1D-A08C-47D6-832F-78CF0A7D4A0D}" destId="{5839990D-20D8-40B7-B5BC-A178142D461A}" srcOrd="0" destOrd="0" presId="urn:microsoft.com/office/officeart/2005/8/layout/process5"/>
    <dgm:cxn modelId="{A98D22D3-5FCB-43A6-8BEA-BB1591F5A211}" type="presParOf" srcId="{41E291ED-C4C3-4B6C-BA13-473D49D1FA06}" destId="{83234F80-5167-4814-B5BC-FBD53D0BC2A0}" srcOrd="10" destOrd="0" presId="urn:microsoft.com/office/officeart/2005/8/layout/process5"/>
    <dgm:cxn modelId="{2090FF5D-0486-4D3B-AEBB-CF71F9AFF237}" type="presParOf" srcId="{41E291ED-C4C3-4B6C-BA13-473D49D1FA06}" destId="{932B4A50-1B0A-4047-9B7F-17AC191484E2}" srcOrd="11" destOrd="0" presId="urn:microsoft.com/office/officeart/2005/8/layout/process5"/>
    <dgm:cxn modelId="{4B29A9E4-04CB-462F-BD65-6DC98F1E7FAE}" type="presParOf" srcId="{932B4A50-1B0A-4047-9B7F-17AC191484E2}" destId="{292752F6-997D-46E0-9174-52CA12B17B97}" srcOrd="0" destOrd="0" presId="urn:microsoft.com/office/officeart/2005/8/layout/process5"/>
    <dgm:cxn modelId="{461E10C2-63C7-4DBD-98EE-3DBD2F289425}" type="presParOf" srcId="{41E291ED-C4C3-4B6C-BA13-473D49D1FA06}" destId="{C4C3D057-3D21-4424-A299-750D6842D48B}" srcOrd="12" destOrd="0" presId="urn:microsoft.com/office/officeart/2005/8/layout/process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5C8EEA-CBB2-224E-8874-2115E1175457}">
      <dsp:nvSpPr>
        <dsp:cNvPr id="0" name=""/>
        <dsp:cNvSpPr/>
      </dsp:nvSpPr>
      <dsp:spPr>
        <a:xfrm>
          <a:off x="863" y="452888"/>
          <a:ext cx="1840752" cy="1104451"/>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a:t>Substrate</a:t>
          </a:r>
        </a:p>
      </dsp:txBody>
      <dsp:txXfrm>
        <a:off x="33211" y="485236"/>
        <a:ext cx="1776056" cy="1039755"/>
      </dsp:txXfrm>
    </dsp:sp>
    <dsp:sp modelId="{E8EA51FF-16E0-DD44-94C5-152C9D9C8AE0}">
      <dsp:nvSpPr>
        <dsp:cNvPr id="0" name=""/>
        <dsp:cNvSpPr/>
      </dsp:nvSpPr>
      <dsp:spPr>
        <a:xfrm>
          <a:off x="1929735" y="776860"/>
          <a:ext cx="582151" cy="456506"/>
        </a:xfrm>
        <a:prstGeom prst="rightArrow">
          <a:avLst>
            <a:gd name="adj1" fmla="val 60000"/>
            <a:gd name="adj2" fmla="val 50000"/>
          </a:avLst>
        </a:prstGeom>
        <a:gradFill rotWithShape="0">
          <a:gsLst>
            <a:gs pos="0">
              <a:schemeClr val="accent6">
                <a:tint val="60000"/>
                <a:hueOff val="0"/>
                <a:satOff val="0"/>
                <a:lumOff val="0"/>
                <a:alphaOff val="0"/>
                <a:satMod val="103000"/>
                <a:lumMod val="102000"/>
                <a:tint val="94000"/>
              </a:schemeClr>
            </a:gs>
            <a:gs pos="50000">
              <a:schemeClr val="accent6">
                <a:tint val="60000"/>
                <a:hueOff val="0"/>
                <a:satOff val="0"/>
                <a:lumOff val="0"/>
                <a:alphaOff val="0"/>
                <a:satMod val="110000"/>
                <a:lumMod val="100000"/>
                <a:shade val="100000"/>
              </a:schemeClr>
            </a:gs>
            <a:gs pos="100000">
              <a:schemeClr val="accent6">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a:off x="1929735" y="868161"/>
        <a:ext cx="445199" cy="273904"/>
      </dsp:txXfrm>
    </dsp:sp>
    <dsp:sp modelId="{A724A9D9-B184-EF45-BD99-D13E770A0F9F}">
      <dsp:nvSpPr>
        <dsp:cNvPr id="0" name=""/>
        <dsp:cNvSpPr/>
      </dsp:nvSpPr>
      <dsp:spPr>
        <a:xfrm>
          <a:off x="2577917" y="452888"/>
          <a:ext cx="1840752" cy="1104451"/>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a:t>Product</a:t>
          </a:r>
        </a:p>
      </dsp:txBody>
      <dsp:txXfrm>
        <a:off x="2610265" y="485236"/>
        <a:ext cx="1776056" cy="10397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AF5AFF-0C2A-4D03-805B-C5372230BB7F}">
      <dsp:nvSpPr>
        <dsp:cNvPr id="0" name=""/>
        <dsp:cNvSpPr/>
      </dsp:nvSpPr>
      <dsp:spPr>
        <a:xfrm>
          <a:off x="3685" y="139048"/>
          <a:ext cx="1611275" cy="96676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dirty="0"/>
            <a:t>Substrate</a:t>
          </a:r>
        </a:p>
      </dsp:txBody>
      <dsp:txXfrm>
        <a:off x="32001" y="167364"/>
        <a:ext cx="1554643" cy="910133"/>
      </dsp:txXfrm>
    </dsp:sp>
    <dsp:sp modelId="{5A416B57-20BC-4D5B-8048-1145C3349C09}">
      <dsp:nvSpPr>
        <dsp:cNvPr id="0" name=""/>
        <dsp:cNvSpPr/>
      </dsp:nvSpPr>
      <dsp:spPr>
        <a:xfrm rot="3796765">
          <a:off x="1016100" y="1243507"/>
          <a:ext cx="412898" cy="399596"/>
        </a:xfrm>
        <a:prstGeom prst="rightArrow">
          <a:avLst>
            <a:gd name="adj1" fmla="val 60000"/>
            <a:gd name="adj2" fmla="val 50000"/>
          </a:avLst>
        </a:prstGeom>
        <a:solidFill>
          <a:schemeClr val="tx1">
            <a:lumMod val="75000"/>
            <a:lumOff val="2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a:p>
      </dsp:txBody>
      <dsp:txXfrm rot="-5400000">
        <a:off x="1075718" y="1243257"/>
        <a:ext cx="239758" cy="293019"/>
      </dsp:txXfrm>
    </dsp:sp>
    <dsp:sp modelId="{C7549D7E-154C-4F09-8542-63B7C1B4F187}">
      <dsp:nvSpPr>
        <dsp:cNvPr id="0" name=""/>
        <dsp:cNvSpPr/>
      </dsp:nvSpPr>
      <dsp:spPr>
        <a:xfrm>
          <a:off x="840646" y="1801672"/>
          <a:ext cx="1611275" cy="96676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t>Intermediate A</a:t>
          </a:r>
        </a:p>
      </dsp:txBody>
      <dsp:txXfrm>
        <a:off x="868962" y="1829988"/>
        <a:ext cx="1554643" cy="910133"/>
      </dsp:txXfrm>
    </dsp:sp>
    <dsp:sp modelId="{99732C4B-9C8E-49EA-9EB0-B964B359B35A}">
      <dsp:nvSpPr>
        <dsp:cNvPr id="0" name=""/>
        <dsp:cNvSpPr/>
      </dsp:nvSpPr>
      <dsp:spPr>
        <a:xfrm rot="18520635">
          <a:off x="2067424" y="1262010"/>
          <a:ext cx="475736" cy="399596"/>
        </a:xfrm>
        <a:prstGeom prst="rightArrow">
          <a:avLst>
            <a:gd name="adj1" fmla="val 60000"/>
            <a:gd name="adj2" fmla="val 50000"/>
          </a:avLst>
        </a:prstGeom>
        <a:solidFill>
          <a:schemeClr val="tx1">
            <a:lumMod val="75000"/>
            <a:lumOff val="2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a:p>
      </dsp:txBody>
      <dsp:txXfrm rot="5400000">
        <a:off x="2147954" y="1330673"/>
        <a:ext cx="239758" cy="355857"/>
      </dsp:txXfrm>
    </dsp:sp>
    <dsp:sp modelId="{694E744D-6458-4EAC-90E6-12128841C521}">
      <dsp:nvSpPr>
        <dsp:cNvPr id="0" name=""/>
        <dsp:cNvSpPr/>
      </dsp:nvSpPr>
      <dsp:spPr>
        <a:xfrm>
          <a:off x="2175491" y="134157"/>
          <a:ext cx="1611275" cy="96676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t>Intermediate B</a:t>
          </a:r>
        </a:p>
      </dsp:txBody>
      <dsp:txXfrm>
        <a:off x="2203807" y="162473"/>
        <a:ext cx="1554643" cy="910133"/>
      </dsp:txXfrm>
    </dsp:sp>
    <dsp:sp modelId="{FF7D3440-EFAC-4213-AD4B-E8DA71B003CE}">
      <dsp:nvSpPr>
        <dsp:cNvPr id="0" name=""/>
        <dsp:cNvSpPr/>
      </dsp:nvSpPr>
      <dsp:spPr>
        <a:xfrm rot="3661593">
          <a:off x="3224698" y="1240988"/>
          <a:ext cx="424530" cy="399596"/>
        </a:xfrm>
        <a:prstGeom prst="rightArrow">
          <a:avLst>
            <a:gd name="adj1" fmla="val 60000"/>
            <a:gd name="adj2" fmla="val 50000"/>
          </a:avLst>
        </a:prstGeom>
        <a:solidFill>
          <a:schemeClr val="tx1">
            <a:lumMod val="75000"/>
            <a:lumOff val="2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a:p>
      </dsp:txBody>
      <dsp:txXfrm rot="-5400000">
        <a:off x="3288049" y="1236023"/>
        <a:ext cx="239758" cy="304651"/>
      </dsp:txXfrm>
    </dsp:sp>
    <dsp:sp modelId="{22A48457-424D-48DF-A35D-BE31952E6679}">
      <dsp:nvSpPr>
        <dsp:cNvPr id="0" name=""/>
        <dsp:cNvSpPr/>
      </dsp:nvSpPr>
      <dsp:spPr>
        <a:xfrm>
          <a:off x="3098800" y="1801672"/>
          <a:ext cx="1611275" cy="96676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t>Intermediate C</a:t>
          </a:r>
        </a:p>
      </dsp:txBody>
      <dsp:txXfrm>
        <a:off x="3127116" y="1829988"/>
        <a:ext cx="1554643" cy="910133"/>
      </dsp:txXfrm>
    </dsp:sp>
    <dsp:sp modelId="{A9956409-7229-468D-A15C-CB9ECE211615}">
      <dsp:nvSpPr>
        <dsp:cNvPr id="0" name=""/>
        <dsp:cNvSpPr/>
      </dsp:nvSpPr>
      <dsp:spPr>
        <a:xfrm rot="18272330">
          <a:off x="4245673" y="1260208"/>
          <a:ext cx="453256" cy="399596"/>
        </a:xfrm>
        <a:prstGeom prst="rightArrow">
          <a:avLst>
            <a:gd name="adj1" fmla="val 60000"/>
            <a:gd name="adj2" fmla="val 50000"/>
          </a:avLst>
        </a:prstGeom>
        <a:solidFill>
          <a:schemeClr val="tx1">
            <a:lumMod val="75000"/>
            <a:lumOff val="2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a:p>
      </dsp:txBody>
      <dsp:txXfrm rot="5400000">
        <a:off x="4318438" y="1342693"/>
        <a:ext cx="239758" cy="333377"/>
      </dsp:txXfrm>
    </dsp:sp>
    <dsp:sp modelId="{70DB0DEB-08C2-43C8-B5ED-4856DF4589D8}">
      <dsp:nvSpPr>
        <dsp:cNvPr id="0" name=""/>
        <dsp:cNvSpPr/>
      </dsp:nvSpPr>
      <dsp:spPr>
        <a:xfrm>
          <a:off x="4249074" y="130441"/>
          <a:ext cx="1611275" cy="96676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t>Intermediate D</a:t>
          </a:r>
        </a:p>
      </dsp:txBody>
      <dsp:txXfrm>
        <a:off x="4277390" y="158757"/>
        <a:ext cx="1554643" cy="910133"/>
      </dsp:txXfrm>
    </dsp:sp>
    <dsp:sp modelId="{FCB34E1D-A08C-47D6-832F-78CF0A7D4A0D}">
      <dsp:nvSpPr>
        <dsp:cNvPr id="0" name=""/>
        <dsp:cNvSpPr/>
      </dsp:nvSpPr>
      <dsp:spPr>
        <a:xfrm rot="3634870">
          <a:off x="5305280" y="1244760"/>
          <a:ext cx="435772" cy="399596"/>
        </a:xfrm>
        <a:prstGeom prst="rightArrow">
          <a:avLst>
            <a:gd name="adj1" fmla="val 60000"/>
            <a:gd name="adj2" fmla="val 50000"/>
          </a:avLst>
        </a:prstGeom>
        <a:solidFill>
          <a:schemeClr val="tx1">
            <a:lumMod val="75000"/>
            <a:lumOff val="2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a:p>
      </dsp:txBody>
      <dsp:txXfrm rot="-5400000">
        <a:off x="5373845" y="1234402"/>
        <a:ext cx="239758" cy="315893"/>
      </dsp:txXfrm>
    </dsp:sp>
    <dsp:sp modelId="{83234F80-5167-4814-B5BC-FBD53D0BC2A0}">
      <dsp:nvSpPr>
        <dsp:cNvPr id="0" name=""/>
        <dsp:cNvSpPr/>
      </dsp:nvSpPr>
      <dsp:spPr>
        <a:xfrm>
          <a:off x="5198099" y="1813396"/>
          <a:ext cx="1611275" cy="96676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t>Intermediate E</a:t>
          </a:r>
        </a:p>
      </dsp:txBody>
      <dsp:txXfrm>
        <a:off x="5226415" y="1841712"/>
        <a:ext cx="1554643" cy="910133"/>
      </dsp:txXfrm>
    </dsp:sp>
    <dsp:sp modelId="{932B4A50-1B0A-4047-9B7F-17AC191484E2}">
      <dsp:nvSpPr>
        <dsp:cNvPr id="0" name=""/>
        <dsp:cNvSpPr/>
      </dsp:nvSpPr>
      <dsp:spPr>
        <a:xfrm rot="18377640">
          <a:off x="6378222" y="1268750"/>
          <a:ext cx="467554" cy="399596"/>
        </a:xfrm>
        <a:prstGeom prst="rightArrow">
          <a:avLst>
            <a:gd name="adj1" fmla="val 60000"/>
            <a:gd name="adj2" fmla="val 50000"/>
          </a:avLst>
        </a:prstGeom>
        <a:solidFill>
          <a:schemeClr val="tx1">
            <a:lumMod val="75000"/>
            <a:lumOff val="2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a:p>
      </dsp:txBody>
      <dsp:txXfrm rot="5400000">
        <a:off x="6456640" y="1343022"/>
        <a:ext cx="239758" cy="347675"/>
      </dsp:txXfrm>
    </dsp:sp>
    <dsp:sp modelId="{C4C3D057-3D21-4424-A299-750D6842D48B}">
      <dsp:nvSpPr>
        <dsp:cNvPr id="0" name=""/>
        <dsp:cNvSpPr/>
      </dsp:nvSpPr>
      <dsp:spPr>
        <a:xfrm>
          <a:off x="6430290" y="135604"/>
          <a:ext cx="1611275" cy="96676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dirty="0"/>
            <a:t>Product</a:t>
          </a:r>
        </a:p>
      </dsp:txBody>
      <dsp:txXfrm>
        <a:off x="6458606" y="163920"/>
        <a:ext cx="1554643" cy="91013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image" Target="../media/image25.emf"/><Relationship Id="rId4" Type="http://schemas.openxmlformats.org/officeDocument/2006/relationships/image" Target="../media/image28.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image" Target="../media/image29.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DD64E3-9848-BE4C-9C7E-14C3DEB93C21}" type="datetimeFigureOut">
              <a:rPr lang="en-US" smtClean="0"/>
              <a:t>2/19/2020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7C5372-97A7-A34E-AB25-51A8B370B34C}" type="slidenum">
              <a:rPr lang="en-US" smtClean="0"/>
              <a:t>‹#›</a:t>
            </a:fld>
            <a:endParaRPr lang="en-US"/>
          </a:p>
        </p:txBody>
      </p:sp>
    </p:spTree>
    <p:extLst>
      <p:ext uri="{BB962C8B-B14F-4D97-AF65-F5344CB8AC3E}">
        <p14:creationId xmlns:p14="http://schemas.microsoft.com/office/powerpoint/2010/main" val="550832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Rot="1" noChangeAspect="1" noChangeArrowheads="1" noTextEdit="1"/>
          </p:cNvSpPr>
          <p:nvPr>
            <p:ph type="sldImg"/>
          </p:nvPr>
        </p:nvSpPr>
        <p:spPr>
          <a:xfrm>
            <a:off x="1143000" y="685800"/>
            <a:ext cx="4572000" cy="3429000"/>
          </a:xfrm>
          <a:ln/>
        </p:spPr>
      </p:sp>
      <p:sp>
        <p:nvSpPr>
          <p:cNvPr id="14340" name="Rectangle 3"/>
          <p:cNvSpPr>
            <a:spLocks noGrp="1" noChangeArrowheads="1"/>
          </p:cNvSpPr>
          <p:nvPr>
            <p:ph type="body" idx="1"/>
          </p:nvPr>
        </p:nvSpPr>
        <p:spPr>
          <a:noFill/>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a:t>Definition of the green chemistry: </a:t>
            </a:r>
            <a:r>
              <a:rPr lang="en-US" altLang="en-US" sz="1200" dirty="0"/>
              <a:t>Green chemistry is the </a:t>
            </a:r>
            <a:r>
              <a:rPr lang="en-US" altLang="en-US" sz="1200" b="1" dirty="0"/>
              <a:t>design</a:t>
            </a:r>
            <a:r>
              <a:rPr lang="en-US" altLang="en-US" sz="1200" dirty="0"/>
              <a:t> of chemical products and processes that reduce or eliminate the use and generation of hazardous substances.</a:t>
            </a:r>
          </a:p>
          <a:p>
            <a:pPr eaLnBrk="1" hangingPunct="1"/>
            <a:r>
              <a:rPr lang="en-US" altLang="en-US" dirty="0"/>
              <a:t>. The field</a:t>
            </a:r>
            <a:r>
              <a:rPr lang="en-US" altLang="en-US" baseline="0" dirty="0"/>
              <a:t> was developed 25 years ago by </a:t>
            </a:r>
            <a:r>
              <a:rPr lang="en-US" altLang="en-US" baseline="0" dirty="0" err="1"/>
              <a:t>Anastas</a:t>
            </a:r>
            <a:r>
              <a:rPr lang="en-US" altLang="en-US" baseline="0" dirty="0"/>
              <a:t> and Warner, and presented in their seminal work “Green Chemistry: Theory and Practice”.</a:t>
            </a:r>
            <a:endParaRPr lang="en-US" altLang="en-US" dirty="0"/>
          </a:p>
        </p:txBody>
      </p:sp>
    </p:spTree>
    <p:extLst>
      <p:ext uri="{BB962C8B-B14F-4D97-AF65-F5344CB8AC3E}">
        <p14:creationId xmlns:p14="http://schemas.microsoft.com/office/powerpoint/2010/main" val="5531220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FFFFFF"/>
                </a:solidFill>
                <a:latin typeface="Verdana" charset="0"/>
                <a:ea typeface="ＭＳ Ｐゴシック" charset="-128"/>
              </a:defRPr>
            </a:lvl1pPr>
            <a:lvl2pPr marL="37931725" indent="-37474525">
              <a:defRPr sz="2400">
                <a:solidFill>
                  <a:srgbClr val="FFFFFF"/>
                </a:solidFill>
                <a:latin typeface="Verdana" charset="0"/>
                <a:ea typeface="ＭＳ Ｐゴシック" charset="-128"/>
              </a:defRPr>
            </a:lvl2pPr>
            <a:lvl3pPr>
              <a:defRPr sz="2400">
                <a:solidFill>
                  <a:srgbClr val="FFFFFF"/>
                </a:solidFill>
                <a:latin typeface="Verdana" charset="0"/>
                <a:ea typeface="ＭＳ Ｐゴシック" charset="-128"/>
              </a:defRPr>
            </a:lvl3pPr>
            <a:lvl4pPr>
              <a:defRPr sz="2400">
                <a:solidFill>
                  <a:srgbClr val="FFFFFF"/>
                </a:solidFill>
                <a:latin typeface="Verdana" charset="0"/>
                <a:ea typeface="ＭＳ Ｐゴシック" charset="-128"/>
              </a:defRPr>
            </a:lvl4pPr>
            <a:lvl5pPr>
              <a:defRPr sz="2400">
                <a:solidFill>
                  <a:srgbClr val="FFFFFF"/>
                </a:solidFill>
                <a:latin typeface="Verdana" charset="0"/>
                <a:ea typeface="ＭＳ Ｐゴシック" charset="-128"/>
              </a:defRPr>
            </a:lvl5pPr>
            <a:lvl6pPr marL="457200" eaLnBrk="0" fontAlgn="base" hangingPunct="0">
              <a:spcBef>
                <a:spcPct val="0"/>
              </a:spcBef>
              <a:spcAft>
                <a:spcPct val="0"/>
              </a:spcAft>
              <a:defRPr sz="2400">
                <a:solidFill>
                  <a:srgbClr val="FFFFFF"/>
                </a:solidFill>
                <a:latin typeface="Verdana" charset="0"/>
                <a:ea typeface="ＭＳ Ｐゴシック" charset="-128"/>
              </a:defRPr>
            </a:lvl6pPr>
            <a:lvl7pPr marL="914400" eaLnBrk="0" fontAlgn="base" hangingPunct="0">
              <a:spcBef>
                <a:spcPct val="0"/>
              </a:spcBef>
              <a:spcAft>
                <a:spcPct val="0"/>
              </a:spcAft>
              <a:defRPr sz="2400">
                <a:solidFill>
                  <a:srgbClr val="FFFFFF"/>
                </a:solidFill>
                <a:latin typeface="Verdana" charset="0"/>
                <a:ea typeface="ＭＳ Ｐゴシック" charset="-128"/>
              </a:defRPr>
            </a:lvl7pPr>
            <a:lvl8pPr marL="1371600" eaLnBrk="0" fontAlgn="base" hangingPunct="0">
              <a:spcBef>
                <a:spcPct val="0"/>
              </a:spcBef>
              <a:spcAft>
                <a:spcPct val="0"/>
              </a:spcAft>
              <a:defRPr sz="2400">
                <a:solidFill>
                  <a:srgbClr val="FFFFFF"/>
                </a:solidFill>
                <a:latin typeface="Verdana" charset="0"/>
                <a:ea typeface="ＭＳ Ｐゴシック" charset="-128"/>
              </a:defRPr>
            </a:lvl8pPr>
            <a:lvl9pPr marL="1828800" eaLnBrk="0" fontAlgn="base" hangingPunct="0">
              <a:spcBef>
                <a:spcPct val="0"/>
              </a:spcBef>
              <a:spcAft>
                <a:spcPct val="0"/>
              </a:spcAft>
              <a:defRPr sz="2400">
                <a:solidFill>
                  <a:srgbClr val="FFFFFF"/>
                </a:solidFill>
                <a:latin typeface="Verdana" charset="0"/>
                <a:ea typeface="ＭＳ Ｐゴシック" charset="-128"/>
              </a:defRPr>
            </a:lvl9pPr>
          </a:lstStyle>
          <a:p>
            <a:fld id="{F41FCACF-343B-5042-B56B-CF3879FA2FF9}" type="slidenum">
              <a:rPr lang="en-US" altLang="x-none" sz="1200">
                <a:solidFill>
                  <a:schemeClr val="tx1"/>
                </a:solidFill>
                <a:latin typeface="Calibri Regular" charset="0"/>
              </a:rPr>
              <a:pPr/>
              <a:t>11</a:t>
            </a:fld>
            <a:endParaRPr lang="en-US" altLang="x-none" sz="1200" dirty="0">
              <a:solidFill>
                <a:schemeClr val="tx1"/>
              </a:solidFill>
              <a:latin typeface="Calibri Regular" charset="0"/>
            </a:endParaRPr>
          </a:p>
        </p:txBody>
      </p:sp>
      <p:sp>
        <p:nvSpPr>
          <p:cNvPr id="120835" name="Rectangle 2"/>
          <p:cNvSpPr>
            <a:spLocks noGrp="1" noRot="1" noChangeAspect="1" noChangeArrowheads="1" noTextEdit="1"/>
          </p:cNvSpPr>
          <p:nvPr>
            <p:ph type="sldImg"/>
          </p:nvPr>
        </p:nvSpPr>
        <p:spPr>
          <a:ln/>
        </p:spPr>
      </p:sp>
      <p:sp>
        <p:nvSpPr>
          <p:cNvPr id="518147" name="Rectangle 3"/>
          <p:cNvSpPr>
            <a:spLocks noGrp="1" noChangeArrowheads="1"/>
          </p:cNvSpPr>
          <p:nvPr>
            <p:ph type="body" idx="1"/>
          </p:nvPr>
        </p:nvSpPr>
        <p:spPr/>
        <p:txBody>
          <a:bodyPr/>
          <a:lstStyle/>
          <a:p>
            <a:pPr eaLnBrk="1" hangingPunct="1">
              <a:defRPr/>
            </a:pPr>
            <a:endParaRPr lang="en-US">
              <a:cs typeface="+mn-cs"/>
            </a:endParaRPr>
          </a:p>
        </p:txBody>
      </p:sp>
    </p:spTree>
    <p:extLst>
      <p:ext uri="{BB962C8B-B14F-4D97-AF65-F5344CB8AC3E}">
        <p14:creationId xmlns:p14="http://schemas.microsoft.com/office/powerpoint/2010/main" val="20298837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1026"/>
          <p:cNvSpPr>
            <a:spLocks noGrp="1" noRot="1" noChangeAspect="1" noChangeArrowheads="1" noTextEdit="1"/>
          </p:cNvSpPr>
          <p:nvPr>
            <p:ph type="sldImg"/>
          </p:nvPr>
        </p:nvSpPr>
        <p:spPr>
          <a:ln/>
        </p:spPr>
      </p:sp>
      <p:sp>
        <p:nvSpPr>
          <p:cNvPr id="101378"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528005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1026"/>
          <p:cNvSpPr>
            <a:spLocks noGrp="1" noRot="1" noChangeAspect="1" noChangeArrowheads="1" noTextEdit="1"/>
          </p:cNvSpPr>
          <p:nvPr>
            <p:ph type="sldImg"/>
          </p:nvPr>
        </p:nvSpPr>
        <p:spPr>
          <a:ln/>
        </p:spPr>
      </p:sp>
      <p:sp>
        <p:nvSpPr>
          <p:cNvPr id="105474"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12326426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Grp="1" noRot="1" noChangeAspect="1" noChangeArrowheads="1" noTextEdit="1"/>
          </p:cNvSpPr>
          <p:nvPr>
            <p:ph type="sldImg"/>
          </p:nvPr>
        </p:nvSpPr>
        <p:spPr>
          <a:ln/>
        </p:spPr>
      </p:sp>
      <p:sp>
        <p:nvSpPr>
          <p:cNvPr id="10752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dirty="0">
              <a:latin typeface="Times New Roman" charset="0"/>
              <a:ea typeface="ＭＳ Ｐゴシック" charset="-128"/>
            </a:endParaRPr>
          </a:p>
        </p:txBody>
      </p:sp>
    </p:spTree>
    <p:extLst>
      <p:ext uri="{BB962C8B-B14F-4D97-AF65-F5344CB8AC3E}">
        <p14:creationId xmlns:p14="http://schemas.microsoft.com/office/powerpoint/2010/main" val="2543236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Grp="1" noRot="1" noChangeAspect="1" noChangeArrowheads="1" noTextEdit="1"/>
          </p:cNvSpPr>
          <p:nvPr>
            <p:ph type="sldImg"/>
          </p:nvPr>
        </p:nvSpPr>
        <p:spPr>
          <a:ln/>
        </p:spPr>
      </p:sp>
      <p:sp>
        <p:nvSpPr>
          <p:cNvPr id="11161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742404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1026"/>
          <p:cNvSpPr>
            <a:spLocks noGrp="1" noRot="1" noChangeAspect="1" noChangeArrowheads="1" noTextEdit="1"/>
          </p:cNvSpPr>
          <p:nvPr>
            <p:ph type="sldImg"/>
          </p:nvPr>
        </p:nvSpPr>
        <p:spPr>
          <a:ln/>
        </p:spPr>
      </p:sp>
      <p:sp>
        <p:nvSpPr>
          <p:cNvPr id="115714"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pt-BR" altLang="x-none" dirty="0" err="1">
                <a:latin typeface="Times New Roman" charset="0"/>
                <a:ea typeface="ＭＳ Ｐゴシック" charset="-128"/>
              </a:rPr>
              <a:t>dNTPs</a:t>
            </a:r>
            <a:r>
              <a:rPr lang="pt-BR" altLang="x-none" dirty="0">
                <a:latin typeface="Times New Roman" charset="0"/>
                <a:ea typeface="ＭＳ Ｐゴシック" charset="-128"/>
              </a:rPr>
              <a:t> are essencial </a:t>
            </a:r>
            <a:r>
              <a:rPr lang="pt-BR" altLang="x-none" dirty="0" err="1">
                <a:latin typeface="Times New Roman" charset="0"/>
                <a:ea typeface="ＭＳ Ｐゴシック" charset="-128"/>
              </a:rPr>
              <a:t>feedstock</a:t>
            </a:r>
            <a:r>
              <a:rPr lang="pt-BR" altLang="x-none" dirty="0">
                <a:latin typeface="Times New Roman" charset="0"/>
                <a:ea typeface="ＭＳ Ｐゴシック" charset="-128"/>
              </a:rPr>
              <a:t> </a:t>
            </a:r>
            <a:r>
              <a:rPr lang="pt-BR" altLang="x-none" dirty="0" err="1">
                <a:latin typeface="Times New Roman" charset="0"/>
                <a:ea typeface="ＭＳ Ｐゴシック" charset="-128"/>
              </a:rPr>
              <a:t>to</a:t>
            </a:r>
            <a:r>
              <a:rPr lang="pt-BR" altLang="x-none" dirty="0">
                <a:latin typeface="Times New Roman" charset="0"/>
                <a:ea typeface="ＭＳ Ｐゴシック" charset="-128"/>
              </a:rPr>
              <a:t> </a:t>
            </a:r>
            <a:r>
              <a:rPr lang="pt-BR" altLang="x-none" dirty="0" err="1">
                <a:latin typeface="Times New Roman" charset="0"/>
                <a:ea typeface="ＭＳ Ｐゴシック" charset="-128"/>
              </a:rPr>
              <a:t>perform</a:t>
            </a:r>
            <a:r>
              <a:rPr lang="pt-BR" altLang="x-none" dirty="0">
                <a:latin typeface="Times New Roman" charset="0"/>
                <a:ea typeface="ＭＳ Ｐゴシック" charset="-128"/>
              </a:rPr>
              <a:t> </a:t>
            </a:r>
            <a:r>
              <a:rPr lang="pt-BR" altLang="x-none" dirty="0" err="1">
                <a:latin typeface="Times New Roman" charset="0"/>
                <a:ea typeface="ＭＳ Ｐゴシック" charset="-128"/>
              </a:rPr>
              <a:t>Polymarase</a:t>
            </a:r>
            <a:r>
              <a:rPr lang="pt-BR" altLang="x-none" dirty="0">
                <a:latin typeface="Times New Roman" charset="0"/>
                <a:ea typeface="ＭＳ Ｐゴシック" charset="-128"/>
              </a:rPr>
              <a:t> Chain </a:t>
            </a:r>
            <a:r>
              <a:rPr lang="pt-BR" altLang="x-none" dirty="0" err="1">
                <a:latin typeface="Times New Roman" charset="0"/>
                <a:ea typeface="ＭＳ Ｐゴシック" charset="-128"/>
              </a:rPr>
              <a:t>Reaction</a:t>
            </a:r>
            <a:r>
              <a:rPr lang="pt-BR" altLang="x-none" dirty="0">
                <a:latin typeface="Times New Roman" charset="0"/>
                <a:ea typeface="ＭＳ Ｐゴシック" charset="-128"/>
              </a:rPr>
              <a:t> (PCR)</a:t>
            </a:r>
            <a:endParaRPr lang="x-none" altLang="x-none" dirty="0">
              <a:latin typeface="Times New Roman" charset="0"/>
              <a:ea typeface="ＭＳ Ｐゴシック" charset="-128"/>
            </a:endParaRPr>
          </a:p>
        </p:txBody>
      </p:sp>
    </p:spTree>
    <p:extLst>
      <p:ext uri="{BB962C8B-B14F-4D97-AF65-F5344CB8AC3E}">
        <p14:creationId xmlns:p14="http://schemas.microsoft.com/office/powerpoint/2010/main" val="18967328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1026"/>
          <p:cNvSpPr>
            <a:spLocks noGrp="1" noRot="1" noChangeAspect="1" noChangeArrowheads="1" noTextEdit="1"/>
          </p:cNvSpPr>
          <p:nvPr>
            <p:ph type="sldImg"/>
          </p:nvPr>
        </p:nvSpPr>
        <p:spPr>
          <a:ln/>
        </p:spPr>
      </p:sp>
      <p:sp>
        <p:nvSpPr>
          <p:cNvPr id="132098"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dirty="0">
              <a:latin typeface="Times New Roman" charset="0"/>
              <a:ea typeface="ＭＳ Ｐゴシック" charset="-128"/>
            </a:endParaRPr>
          </a:p>
        </p:txBody>
      </p:sp>
    </p:spTree>
    <p:extLst>
      <p:ext uri="{BB962C8B-B14F-4D97-AF65-F5344CB8AC3E}">
        <p14:creationId xmlns:p14="http://schemas.microsoft.com/office/powerpoint/2010/main" val="9125879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1026"/>
          <p:cNvSpPr>
            <a:spLocks noGrp="1" noRot="1" noChangeAspect="1" noChangeArrowheads="1" noTextEdit="1"/>
          </p:cNvSpPr>
          <p:nvPr>
            <p:ph type="sldImg"/>
          </p:nvPr>
        </p:nvSpPr>
        <p:spPr>
          <a:ln/>
        </p:spPr>
      </p:sp>
      <p:sp>
        <p:nvSpPr>
          <p:cNvPr id="134146"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8860095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1026"/>
          <p:cNvSpPr>
            <a:spLocks noGrp="1" noRot="1" noChangeAspect="1" noChangeArrowheads="1" noTextEdit="1"/>
          </p:cNvSpPr>
          <p:nvPr>
            <p:ph type="sldImg"/>
          </p:nvPr>
        </p:nvSpPr>
        <p:spPr>
          <a:ln/>
        </p:spPr>
      </p:sp>
      <p:sp>
        <p:nvSpPr>
          <p:cNvPr id="134146"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5160298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1026"/>
          <p:cNvSpPr>
            <a:spLocks noGrp="1" noRot="1" noChangeAspect="1" noChangeArrowheads="1" noTextEdit="1"/>
          </p:cNvSpPr>
          <p:nvPr>
            <p:ph type="sldImg"/>
          </p:nvPr>
        </p:nvSpPr>
        <p:spPr>
          <a:ln/>
        </p:spPr>
      </p:sp>
      <p:sp>
        <p:nvSpPr>
          <p:cNvPr id="136194"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1199140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FFFFFF"/>
                </a:solidFill>
                <a:latin typeface="Verdana" charset="0"/>
                <a:ea typeface="ＭＳ Ｐゴシック" charset="-128"/>
              </a:defRPr>
            </a:lvl1pPr>
            <a:lvl2pPr marL="37931725" indent="-37474525">
              <a:defRPr sz="2400">
                <a:solidFill>
                  <a:srgbClr val="FFFFFF"/>
                </a:solidFill>
                <a:latin typeface="Verdana" charset="0"/>
                <a:ea typeface="ＭＳ Ｐゴシック" charset="-128"/>
              </a:defRPr>
            </a:lvl2pPr>
            <a:lvl3pPr>
              <a:defRPr sz="2400">
                <a:solidFill>
                  <a:srgbClr val="FFFFFF"/>
                </a:solidFill>
                <a:latin typeface="Verdana" charset="0"/>
                <a:ea typeface="ＭＳ Ｐゴシック" charset="-128"/>
              </a:defRPr>
            </a:lvl3pPr>
            <a:lvl4pPr>
              <a:defRPr sz="2400">
                <a:solidFill>
                  <a:srgbClr val="FFFFFF"/>
                </a:solidFill>
                <a:latin typeface="Verdana" charset="0"/>
                <a:ea typeface="ＭＳ Ｐゴシック" charset="-128"/>
              </a:defRPr>
            </a:lvl4pPr>
            <a:lvl5pPr>
              <a:defRPr sz="2400">
                <a:solidFill>
                  <a:srgbClr val="FFFFFF"/>
                </a:solidFill>
                <a:latin typeface="Verdana" charset="0"/>
                <a:ea typeface="ＭＳ Ｐゴシック" charset="-128"/>
              </a:defRPr>
            </a:lvl5pPr>
            <a:lvl6pPr marL="457200" eaLnBrk="0" fontAlgn="base" hangingPunct="0">
              <a:spcBef>
                <a:spcPct val="0"/>
              </a:spcBef>
              <a:spcAft>
                <a:spcPct val="0"/>
              </a:spcAft>
              <a:defRPr sz="2400">
                <a:solidFill>
                  <a:srgbClr val="FFFFFF"/>
                </a:solidFill>
                <a:latin typeface="Verdana" charset="0"/>
                <a:ea typeface="ＭＳ Ｐゴシック" charset="-128"/>
              </a:defRPr>
            </a:lvl6pPr>
            <a:lvl7pPr marL="914400" eaLnBrk="0" fontAlgn="base" hangingPunct="0">
              <a:spcBef>
                <a:spcPct val="0"/>
              </a:spcBef>
              <a:spcAft>
                <a:spcPct val="0"/>
              </a:spcAft>
              <a:defRPr sz="2400">
                <a:solidFill>
                  <a:srgbClr val="FFFFFF"/>
                </a:solidFill>
                <a:latin typeface="Verdana" charset="0"/>
                <a:ea typeface="ＭＳ Ｐゴシック" charset="-128"/>
              </a:defRPr>
            </a:lvl7pPr>
            <a:lvl8pPr marL="1371600" eaLnBrk="0" fontAlgn="base" hangingPunct="0">
              <a:spcBef>
                <a:spcPct val="0"/>
              </a:spcBef>
              <a:spcAft>
                <a:spcPct val="0"/>
              </a:spcAft>
              <a:defRPr sz="2400">
                <a:solidFill>
                  <a:srgbClr val="FFFFFF"/>
                </a:solidFill>
                <a:latin typeface="Verdana" charset="0"/>
                <a:ea typeface="ＭＳ Ｐゴシック" charset="-128"/>
              </a:defRPr>
            </a:lvl8pPr>
            <a:lvl9pPr marL="1828800" eaLnBrk="0" fontAlgn="base" hangingPunct="0">
              <a:spcBef>
                <a:spcPct val="0"/>
              </a:spcBef>
              <a:spcAft>
                <a:spcPct val="0"/>
              </a:spcAft>
              <a:defRPr sz="2400">
                <a:solidFill>
                  <a:srgbClr val="FFFFFF"/>
                </a:solidFill>
                <a:latin typeface="Verdana" charset="0"/>
                <a:ea typeface="ＭＳ Ｐゴシック" charset="-128"/>
              </a:defRPr>
            </a:lvl9pPr>
          </a:lstStyle>
          <a:p>
            <a:fld id="{B975F3C2-E4E4-A04C-B245-8BFF3B4D8457}" type="slidenum">
              <a:rPr lang="en-US" altLang="x-none" sz="1200">
                <a:solidFill>
                  <a:schemeClr val="tx1"/>
                </a:solidFill>
                <a:latin typeface="Calibri Regular" charset="0"/>
              </a:rPr>
              <a:pPr/>
              <a:t>3</a:t>
            </a:fld>
            <a:endParaRPr lang="en-US" altLang="x-none" sz="1200" dirty="0">
              <a:solidFill>
                <a:schemeClr val="tx1"/>
              </a:solidFill>
              <a:latin typeface="Calibri Regular" charset="0"/>
            </a:endParaRPr>
          </a:p>
        </p:txBody>
      </p:sp>
      <p:sp>
        <p:nvSpPr>
          <p:cNvPr id="102403" name="Rectangle 2"/>
          <p:cNvSpPr>
            <a:spLocks noGrp="1" noRot="1" noChangeAspect="1" noChangeArrowheads="1" noTextEdit="1"/>
          </p:cNvSpPr>
          <p:nvPr>
            <p:ph type="sldImg"/>
          </p:nvPr>
        </p:nvSpPr>
        <p:spPr>
          <a:xfrm>
            <a:off x="1154113" y="693738"/>
            <a:ext cx="4552950" cy="3414712"/>
          </a:xfrm>
          <a:ln/>
        </p:spPr>
      </p:sp>
      <p:sp>
        <p:nvSpPr>
          <p:cNvPr id="13315" name="Rectangle 3"/>
          <p:cNvSpPr>
            <a:spLocks noGrp="1" noChangeArrowheads="1"/>
          </p:cNvSpPr>
          <p:nvPr>
            <p:ph type="body" idx="1"/>
          </p:nvPr>
        </p:nvSpPr>
        <p:spPr>
          <a:xfrm>
            <a:off x="914400" y="4338638"/>
            <a:ext cx="5027613" cy="4114800"/>
          </a:xfrm>
        </p:spPr>
        <p:txBody>
          <a:bodyPr/>
          <a:lstStyle/>
          <a:p>
            <a:pPr defTabSz="949325" eaLnBrk="1" hangingPunct="1">
              <a:defRPr/>
            </a:pPr>
            <a:endParaRPr lang="en-US" dirty="0">
              <a:cs typeface="+mn-cs"/>
            </a:endParaRPr>
          </a:p>
        </p:txBody>
      </p:sp>
    </p:spTree>
    <p:extLst>
      <p:ext uri="{BB962C8B-B14F-4D97-AF65-F5344CB8AC3E}">
        <p14:creationId xmlns:p14="http://schemas.microsoft.com/office/powerpoint/2010/main" val="401782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1026"/>
          <p:cNvSpPr>
            <a:spLocks noGrp="1" noRot="1" noChangeAspect="1" noChangeArrowheads="1" noTextEdit="1"/>
          </p:cNvSpPr>
          <p:nvPr>
            <p:ph type="sldImg"/>
          </p:nvPr>
        </p:nvSpPr>
        <p:spPr>
          <a:ln/>
        </p:spPr>
      </p:sp>
      <p:sp>
        <p:nvSpPr>
          <p:cNvPr id="138242"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4533123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1026"/>
          <p:cNvSpPr>
            <a:spLocks noGrp="1" noRot="1" noChangeAspect="1" noChangeArrowheads="1" noTextEdit="1"/>
          </p:cNvSpPr>
          <p:nvPr>
            <p:ph type="sldImg"/>
          </p:nvPr>
        </p:nvSpPr>
        <p:spPr>
          <a:ln/>
        </p:spPr>
      </p:sp>
      <p:sp>
        <p:nvSpPr>
          <p:cNvPr id="74754"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17311379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1026"/>
          <p:cNvSpPr>
            <a:spLocks noGrp="1" noRot="1" noChangeAspect="1" noChangeArrowheads="1" noTextEdit="1"/>
          </p:cNvSpPr>
          <p:nvPr>
            <p:ph type="sldImg"/>
          </p:nvPr>
        </p:nvSpPr>
        <p:spPr>
          <a:ln/>
        </p:spPr>
      </p:sp>
      <p:sp>
        <p:nvSpPr>
          <p:cNvPr id="76802"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6042488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1026"/>
          <p:cNvSpPr>
            <a:spLocks noGrp="1" noRot="1" noChangeAspect="1" noChangeArrowheads="1" noTextEdit="1"/>
          </p:cNvSpPr>
          <p:nvPr>
            <p:ph type="sldImg"/>
          </p:nvPr>
        </p:nvSpPr>
        <p:spPr>
          <a:ln/>
        </p:spPr>
      </p:sp>
      <p:sp>
        <p:nvSpPr>
          <p:cNvPr id="76802"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6360592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1026"/>
          <p:cNvSpPr>
            <a:spLocks noGrp="1" noRot="1" noChangeAspect="1" noChangeArrowheads="1" noTextEdit="1"/>
          </p:cNvSpPr>
          <p:nvPr>
            <p:ph type="sldImg"/>
          </p:nvPr>
        </p:nvSpPr>
        <p:spPr>
          <a:ln/>
        </p:spPr>
      </p:sp>
      <p:sp>
        <p:nvSpPr>
          <p:cNvPr id="80898"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5517679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1026"/>
          <p:cNvSpPr>
            <a:spLocks noGrp="1" noRot="1" noChangeAspect="1" noChangeArrowheads="1" noTextEdit="1"/>
          </p:cNvSpPr>
          <p:nvPr>
            <p:ph type="sldImg"/>
          </p:nvPr>
        </p:nvSpPr>
        <p:spPr>
          <a:ln/>
        </p:spPr>
      </p:sp>
      <p:sp>
        <p:nvSpPr>
          <p:cNvPr id="84994"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11751597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defRPr sz="1800"/>
            </a:pPr>
            <a:r>
              <a:rPr lang="en-US" sz="1200" dirty="0"/>
              <a:t>DDT was used in the second half of World War II to control malaria and typhus among civilians and troops. After the war, DDT was made available for use as an agricultural insecticide and its production and use duly increased. Müller was awarded the Nobel Prize in Physiology or Medicine "for his discovery of the high efficiency of DDT as a contact poison against several arthropods" in 1948</a:t>
            </a:r>
          </a:p>
          <a:p>
            <a:pPr lvl="0">
              <a:defRPr sz="1800"/>
            </a:pPr>
            <a:endParaRPr lang="en-US" sz="1200" dirty="0"/>
          </a:p>
          <a:p>
            <a:pPr lvl="0">
              <a:defRPr sz="1800"/>
            </a:pPr>
            <a:r>
              <a:rPr lang="en-US" sz="1200" dirty="0"/>
              <a:t>Unfortunately it’s effect on birds was not tested. Research have shown that for certain species, DDT causes the thinning of eggshells which led almost to species extinction.</a:t>
            </a:r>
            <a:endParaRPr lang="en-US" dirty="0"/>
          </a:p>
        </p:txBody>
      </p:sp>
      <p:sp>
        <p:nvSpPr>
          <p:cNvPr id="4" name="Slide Number Placeholder 3"/>
          <p:cNvSpPr>
            <a:spLocks noGrp="1"/>
          </p:cNvSpPr>
          <p:nvPr>
            <p:ph type="sldNum" sz="quarter" idx="10"/>
          </p:nvPr>
        </p:nvSpPr>
        <p:spPr/>
        <p:txBody>
          <a:bodyPr/>
          <a:lstStyle/>
          <a:p>
            <a:fld id="{CD7C5372-97A7-A34E-AB25-51A8B370B34C}" type="slidenum">
              <a:rPr lang="en-US" smtClean="0"/>
              <a:t>32</a:t>
            </a:fld>
            <a:endParaRPr lang="en-US"/>
          </a:p>
        </p:txBody>
      </p:sp>
    </p:spTree>
    <p:extLst>
      <p:ext uri="{BB962C8B-B14F-4D97-AF65-F5344CB8AC3E}">
        <p14:creationId xmlns:p14="http://schemas.microsoft.com/office/powerpoint/2010/main" val="9500295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1026"/>
          <p:cNvSpPr>
            <a:spLocks noGrp="1" noRot="1" noChangeAspect="1" noChangeArrowheads="1" noTextEdit="1"/>
          </p:cNvSpPr>
          <p:nvPr>
            <p:ph type="sldImg"/>
          </p:nvPr>
        </p:nvSpPr>
        <p:spPr>
          <a:ln/>
        </p:spPr>
      </p:sp>
      <p:sp>
        <p:nvSpPr>
          <p:cNvPr id="89090"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10552471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1026"/>
          <p:cNvSpPr>
            <a:spLocks noGrp="1" noRot="1" noChangeAspect="1" noChangeArrowheads="1" noTextEdit="1"/>
          </p:cNvSpPr>
          <p:nvPr>
            <p:ph type="sldImg"/>
          </p:nvPr>
        </p:nvSpPr>
        <p:spPr>
          <a:ln/>
        </p:spPr>
      </p:sp>
      <p:sp>
        <p:nvSpPr>
          <p:cNvPr id="91138"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13544349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Grp="1" noRot="1" noChangeAspect="1" noChangeArrowheads="1" noTextEdit="1"/>
          </p:cNvSpPr>
          <p:nvPr>
            <p:ph type="sldImg"/>
          </p:nvPr>
        </p:nvSpPr>
        <p:spPr>
          <a:xfrm>
            <a:off x="1150938" y="690563"/>
            <a:ext cx="4556125" cy="3417887"/>
          </a:xfrm>
          <a:ln cap="flat"/>
        </p:spPr>
      </p:sp>
      <p:sp>
        <p:nvSpPr>
          <p:cNvPr id="9318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lIns="93697" tIns="48410" rIns="93697" bIns="48410"/>
          <a:lstStyle/>
          <a:p>
            <a:pPr defTabSz="984250"/>
            <a:endParaRPr lang="x-none" altLang="x-none">
              <a:latin typeface="Times New Roman" charset="0"/>
              <a:ea typeface="ＭＳ Ｐゴシック" charset="-128"/>
            </a:endParaRPr>
          </a:p>
        </p:txBody>
      </p:sp>
    </p:spTree>
    <p:extLst>
      <p:ext uri="{BB962C8B-B14F-4D97-AF65-F5344CB8AC3E}">
        <p14:creationId xmlns:p14="http://schemas.microsoft.com/office/powerpoint/2010/main" val="1820093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1026"/>
          <p:cNvSpPr>
            <a:spLocks noGrp="1" noRot="1" noChangeAspect="1" noChangeArrowheads="1" noTextEdit="1"/>
          </p:cNvSpPr>
          <p:nvPr>
            <p:ph type="sldImg"/>
          </p:nvPr>
        </p:nvSpPr>
        <p:spPr>
          <a:xfrm>
            <a:off x="1143000" y="685800"/>
            <a:ext cx="4572000" cy="3429000"/>
          </a:xfrm>
          <a:solidFill>
            <a:srgbClr val="FFFFFF"/>
          </a:solidFill>
          <a:ln/>
        </p:spPr>
      </p:sp>
      <p:sp>
        <p:nvSpPr>
          <p:cNvPr id="68610" name="Rectangle 1027"/>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r>
              <a:rPr lang="en-US" altLang="x-none" dirty="0">
                <a:latin typeface="Times New Roman" charset="0"/>
                <a:ea typeface="ＭＳ Ｐゴシック" charset="-128"/>
              </a:rPr>
              <a:t>Types of resources: </a:t>
            </a:r>
          </a:p>
          <a:p>
            <a:r>
              <a:rPr lang="en-US" altLang="x-none" dirty="0">
                <a:latin typeface="Times New Roman" charset="0"/>
                <a:ea typeface="ＭＳ Ｐゴシック" charset="-128"/>
              </a:rPr>
              <a:t>While the starting materials are important (feedstocks), at the design phase</a:t>
            </a:r>
            <a:r>
              <a:rPr lang="en-US" altLang="x-none" baseline="0" dirty="0">
                <a:latin typeface="Times New Roman" charset="0"/>
                <a:ea typeface="ＭＳ Ｐゴシック" charset="-128"/>
              </a:rPr>
              <a:t> the decision on the solvents, additional reactants is also necessary. </a:t>
            </a:r>
          </a:p>
          <a:p>
            <a:r>
              <a:rPr lang="en-US" altLang="x-none" baseline="0" dirty="0">
                <a:latin typeface="Times New Roman" charset="0"/>
                <a:ea typeface="ＭＳ Ｐゴシック" charset="-128"/>
              </a:rPr>
              <a:t>Decision on the scale of the manufacturing process is needed. Each industry is different, for example a big pharma will have other scale than a startup.</a:t>
            </a:r>
          </a:p>
          <a:p>
            <a:endParaRPr lang="en-US" altLang="x-none" baseline="0" dirty="0">
              <a:latin typeface="Times New Roman" charset="0"/>
              <a:ea typeface="ＭＳ Ｐゴシック" charset="-128"/>
            </a:endParaRPr>
          </a:p>
          <a:p>
            <a:r>
              <a:rPr lang="en-US" altLang="x-none" baseline="0" dirty="0">
                <a:latin typeface="Times New Roman" charset="0"/>
                <a:ea typeface="ＭＳ Ｐゴシック" charset="-128"/>
              </a:rPr>
              <a:t>All these decisions determine the characteristics of the waste </a:t>
            </a:r>
            <a:r>
              <a:rPr lang="en-US" altLang="x-none" baseline="0" dirty="0" err="1">
                <a:latin typeface="Times New Roman" charset="0"/>
                <a:ea typeface="ＭＳ Ｐゴシック" charset="-128"/>
              </a:rPr>
              <a:t>streem</a:t>
            </a:r>
            <a:r>
              <a:rPr lang="en-US" altLang="x-none" baseline="0" dirty="0">
                <a:latin typeface="Times New Roman" charset="0"/>
                <a:ea typeface="ＭＳ Ｐゴシック" charset="-128"/>
              </a:rPr>
              <a:t>, energy usage, and toxicity of the entire process.</a:t>
            </a:r>
            <a:endParaRPr lang="x-none" altLang="x-none" dirty="0">
              <a:latin typeface="Times New Roman" charset="0"/>
              <a:ea typeface="ＭＳ Ｐゴシック" charset="-128"/>
            </a:endParaRPr>
          </a:p>
        </p:txBody>
      </p:sp>
    </p:spTree>
    <p:extLst>
      <p:ext uri="{BB962C8B-B14F-4D97-AF65-F5344CB8AC3E}">
        <p14:creationId xmlns:p14="http://schemas.microsoft.com/office/powerpoint/2010/main" val="9889622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noRot="1" noChangeAspect="1" noChangeArrowheads="1" noTextEdit="1"/>
          </p:cNvSpPr>
          <p:nvPr>
            <p:ph type="sldImg"/>
          </p:nvPr>
        </p:nvSpPr>
        <p:spPr>
          <a:xfrm>
            <a:off x="1150938" y="690563"/>
            <a:ext cx="4556125" cy="3417887"/>
          </a:xfrm>
          <a:ln cap="flat"/>
        </p:spPr>
      </p:sp>
      <p:sp>
        <p:nvSpPr>
          <p:cNvPr id="9523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lIns="93697" tIns="48410" rIns="93697" bIns="48410"/>
          <a:lstStyle/>
          <a:p>
            <a:pPr defTabSz="984250"/>
            <a:endParaRPr lang="x-none" altLang="x-none">
              <a:latin typeface="Times New Roman" charset="0"/>
              <a:ea typeface="ＭＳ Ｐゴシック" charset="-128"/>
            </a:endParaRPr>
          </a:p>
        </p:txBody>
      </p:sp>
    </p:spTree>
    <p:extLst>
      <p:ext uri="{BB962C8B-B14F-4D97-AF65-F5344CB8AC3E}">
        <p14:creationId xmlns:p14="http://schemas.microsoft.com/office/powerpoint/2010/main" val="13629752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ChangeArrowheads="1"/>
          </p:cNvSpPr>
          <p:nvPr/>
        </p:nvSpPr>
        <p:spPr bwMode="auto">
          <a:xfrm>
            <a:off x="3884613" y="-1588"/>
            <a:ext cx="2973387" cy="457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x-none" altLang="x-none" dirty="0">
              <a:latin typeface="Calibri Regular" charset="0"/>
            </a:endParaRPr>
          </a:p>
        </p:txBody>
      </p:sp>
      <p:sp>
        <p:nvSpPr>
          <p:cNvPr id="99330" name="Rectangle 3"/>
          <p:cNvSpPr>
            <a:spLocks noChangeArrowheads="1"/>
          </p:cNvSpPr>
          <p:nvPr/>
        </p:nvSpPr>
        <p:spPr bwMode="auto">
          <a:xfrm>
            <a:off x="3884613" y="8683625"/>
            <a:ext cx="29733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739" tIns="0" rIns="18739" bIns="0" anchor="b"/>
          <a:lstStyle>
            <a:lvl1pPr defTabSz="968375">
              <a:defRPr sz="2400">
                <a:solidFill>
                  <a:schemeClr val="tx1"/>
                </a:solidFill>
                <a:latin typeface="Arial" charset="0"/>
                <a:ea typeface="ＭＳ Ｐゴシック" charset="-128"/>
              </a:defRPr>
            </a:lvl1pPr>
            <a:lvl2pPr marL="742950" indent="-285750" defTabSz="968375">
              <a:defRPr sz="2400">
                <a:solidFill>
                  <a:schemeClr val="tx1"/>
                </a:solidFill>
                <a:latin typeface="Arial" charset="0"/>
                <a:ea typeface="ＭＳ Ｐゴシック" charset="-128"/>
              </a:defRPr>
            </a:lvl2pPr>
            <a:lvl3pPr marL="1143000" indent="-228600" defTabSz="968375">
              <a:defRPr sz="2400">
                <a:solidFill>
                  <a:schemeClr val="tx1"/>
                </a:solidFill>
                <a:latin typeface="Arial" charset="0"/>
                <a:ea typeface="ＭＳ Ｐゴシック" charset="-128"/>
              </a:defRPr>
            </a:lvl3pPr>
            <a:lvl4pPr marL="1600200" indent="-228600" defTabSz="968375">
              <a:defRPr sz="2400">
                <a:solidFill>
                  <a:schemeClr val="tx1"/>
                </a:solidFill>
                <a:latin typeface="Arial" charset="0"/>
                <a:ea typeface="ＭＳ Ｐゴシック" charset="-128"/>
              </a:defRPr>
            </a:lvl4pPr>
            <a:lvl5pPr marL="2057400" indent="-228600" defTabSz="968375">
              <a:defRPr sz="2400">
                <a:solidFill>
                  <a:schemeClr val="tx1"/>
                </a:solidFill>
                <a:latin typeface="Arial" charset="0"/>
                <a:ea typeface="ＭＳ Ｐゴシック" charset="-128"/>
              </a:defRPr>
            </a:lvl5pPr>
            <a:lvl6pPr marL="2514600" indent="-228600" defTabSz="968375"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968375"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968375"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968375" eaLnBrk="0" fontAlgn="base" hangingPunct="0">
              <a:spcBef>
                <a:spcPct val="0"/>
              </a:spcBef>
              <a:spcAft>
                <a:spcPct val="0"/>
              </a:spcAft>
              <a:defRPr sz="2400">
                <a:solidFill>
                  <a:schemeClr val="tx1"/>
                </a:solidFill>
                <a:latin typeface="Arial" charset="0"/>
                <a:ea typeface="ＭＳ Ｐゴシック" charset="-128"/>
              </a:defRPr>
            </a:lvl9pPr>
          </a:lstStyle>
          <a:p>
            <a:pPr algn="r"/>
            <a:r>
              <a:rPr lang="en-US" altLang="x-none" sz="1000" i="1">
                <a:latin typeface="Times New Roman" charset="0"/>
              </a:rPr>
              <a:t>22</a:t>
            </a:r>
          </a:p>
        </p:txBody>
      </p:sp>
      <p:sp>
        <p:nvSpPr>
          <p:cNvPr id="99331" name="Rectangle 4"/>
          <p:cNvSpPr>
            <a:spLocks noChangeArrowheads="1"/>
          </p:cNvSpPr>
          <p:nvPr/>
        </p:nvSpPr>
        <p:spPr bwMode="auto">
          <a:xfrm>
            <a:off x="0" y="8683625"/>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x-none" altLang="x-none" dirty="0">
              <a:latin typeface="Calibri Regular" charset="0"/>
            </a:endParaRPr>
          </a:p>
        </p:txBody>
      </p:sp>
      <p:sp>
        <p:nvSpPr>
          <p:cNvPr id="99332" name="Rectangle 5"/>
          <p:cNvSpPr>
            <a:spLocks noChangeArrowheads="1"/>
          </p:cNvSpPr>
          <p:nvPr/>
        </p:nvSpPr>
        <p:spPr bwMode="auto">
          <a:xfrm>
            <a:off x="0" y="-1588"/>
            <a:ext cx="2971800" cy="457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x-none" altLang="x-none" dirty="0">
              <a:latin typeface="Calibri Regular" charset="0"/>
            </a:endParaRPr>
          </a:p>
        </p:txBody>
      </p:sp>
      <p:sp>
        <p:nvSpPr>
          <p:cNvPr id="99333" name="Rectangle 6"/>
          <p:cNvSpPr>
            <a:spLocks noGrp="1" noRot="1" noChangeAspect="1" noChangeArrowheads="1" noTextEdit="1"/>
          </p:cNvSpPr>
          <p:nvPr>
            <p:ph type="sldImg"/>
          </p:nvPr>
        </p:nvSpPr>
        <p:spPr>
          <a:xfrm>
            <a:off x="1150938" y="690563"/>
            <a:ext cx="4556125" cy="3417887"/>
          </a:xfrm>
          <a:ln cap="flat"/>
        </p:spPr>
      </p:sp>
      <p:sp>
        <p:nvSpPr>
          <p:cNvPr id="99334" name="Rectangle 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lIns="95260" tIns="49972" rIns="95260" bIns="49972"/>
          <a:lstStyle/>
          <a:p>
            <a:pPr defTabSz="984250"/>
            <a:endParaRPr lang="x-none" altLang="x-none">
              <a:latin typeface="Times New Roman" charset="0"/>
              <a:ea typeface="ＭＳ Ｐゴシック" charset="-128"/>
            </a:endParaRPr>
          </a:p>
        </p:txBody>
      </p:sp>
    </p:spTree>
    <p:extLst>
      <p:ext uri="{BB962C8B-B14F-4D97-AF65-F5344CB8AC3E}">
        <p14:creationId xmlns:p14="http://schemas.microsoft.com/office/powerpoint/2010/main" val="5386777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1026"/>
          <p:cNvSpPr>
            <a:spLocks noGrp="1" noRot="1" noChangeAspect="1" noChangeArrowheads="1" noTextEdit="1"/>
          </p:cNvSpPr>
          <p:nvPr>
            <p:ph type="sldImg"/>
          </p:nvPr>
        </p:nvSpPr>
        <p:spPr>
          <a:ln/>
        </p:spPr>
      </p:sp>
      <p:sp>
        <p:nvSpPr>
          <p:cNvPr id="101378"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21278391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1026"/>
          <p:cNvSpPr>
            <a:spLocks noGrp="1" noRot="1" noChangeAspect="1" noChangeArrowheads="1" noTextEdit="1"/>
          </p:cNvSpPr>
          <p:nvPr>
            <p:ph type="sldImg"/>
          </p:nvPr>
        </p:nvSpPr>
        <p:spPr>
          <a:ln/>
        </p:spPr>
      </p:sp>
      <p:sp>
        <p:nvSpPr>
          <p:cNvPr id="105474"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19587945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1026"/>
          <p:cNvSpPr>
            <a:spLocks noGrp="1" noRot="1" noChangeAspect="1" noChangeArrowheads="1" noTextEdit="1"/>
          </p:cNvSpPr>
          <p:nvPr>
            <p:ph type="sldImg"/>
          </p:nvPr>
        </p:nvSpPr>
        <p:spPr>
          <a:ln/>
        </p:spPr>
      </p:sp>
      <p:sp>
        <p:nvSpPr>
          <p:cNvPr id="107522"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US" altLang="x-none" dirty="0">
                <a:latin typeface="Times New Roman" charset="0"/>
                <a:ea typeface="ＭＳ Ｐゴシック" charset="-128"/>
              </a:rPr>
              <a:t>The new synthesis</a:t>
            </a:r>
            <a:r>
              <a:rPr lang="en-US" altLang="x-none" baseline="0" dirty="0">
                <a:latin typeface="Times New Roman" charset="0"/>
                <a:ea typeface="ＭＳ Ｐゴシック" charset="-128"/>
              </a:rPr>
              <a:t> of catechol can be done from glucose rather than carcinogen.</a:t>
            </a:r>
            <a:endParaRPr lang="x-none" altLang="x-none" dirty="0">
              <a:latin typeface="Times New Roman" charset="0"/>
              <a:ea typeface="ＭＳ Ｐゴシック" charset="-128"/>
            </a:endParaRPr>
          </a:p>
        </p:txBody>
      </p:sp>
    </p:spTree>
    <p:extLst>
      <p:ext uri="{BB962C8B-B14F-4D97-AF65-F5344CB8AC3E}">
        <p14:creationId xmlns:p14="http://schemas.microsoft.com/office/powerpoint/2010/main" val="12554767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1026"/>
          <p:cNvSpPr>
            <a:spLocks noGrp="1" noRot="1" noChangeAspect="1" noChangeArrowheads="1" noTextEdit="1"/>
          </p:cNvSpPr>
          <p:nvPr>
            <p:ph type="sldImg"/>
          </p:nvPr>
        </p:nvSpPr>
        <p:spPr>
          <a:ln/>
        </p:spPr>
      </p:sp>
      <p:sp>
        <p:nvSpPr>
          <p:cNvPr id="109570"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18604500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Whenever possible, limit number of steps and unnecessary transformations. Avoid the use of protecting groups as it requires extra reagents and generates more waste.</a:t>
            </a:r>
          </a:p>
        </p:txBody>
      </p:sp>
      <p:sp>
        <p:nvSpPr>
          <p:cNvPr id="4" name="Slide Number Placeholder 3"/>
          <p:cNvSpPr>
            <a:spLocks noGrp="1"/>
          </p:cNvSpPr>
          <p:nvPr>
            <p:ph type="sldNum" sz="quarter" idx="10"/>
          </p:nvPr>
        </p:nvSpPr>
        <p:spPr/>
        <p:txBody>
          <a:bodyPr/>
          <a:lstStyle/>
          <a:p>
            <a:fld id="{CD7C5372-97A7-A34E-AB25-51A8B370B34C}" type="slidenum">
              <a:rPr lang="en-US" smtClean="0"/>
              <a:t>47</a:t>
            </a:fld>
            <a:endParaRPr lang="en-US"/>
          </a:p>
        </p:txBody>
      </p:sp>
    </p:spTree>
    <p:extLst>
      <p:ext uri="{BB962C8B-B14F-4D97-AF65-F5344CB8AC3E}">
        <p14:creationId xmlns:p14="http://schemas.microsoft.com/office/powerpoint/2010/main" val="18495029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1026"/>
          <p:cNvSpPr>
            <a:spLocks noGrp="1" noRot="1" noChangeAspect="1" noChangeArrowheads="1" noTextEdit="1"/>
          </p:cNvSpPr>
          <p:nvPr>
            <p:ph type="sldImg"/>
          </p:nvPr>
        </p:nvSpPr>
        <p:spPr>
          <a:ln/>
        </p:spPr>
      </p:sp>
      <p:sp>
        <p:nvSpPr>
          <p:cNvPr id="115714"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20227362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1026"/>
          <p:cNvSpPr>
            <a:spLocks noGrp="1" noRot="1" noChangeAspect="1" noChangeArrowheads="1" noTextEdit="1"/>
          </p:cNvSpPr>
          <p:nvPr>
            <p:ph type="sldImg"/>
          </p:nvPr>
        </p:nvSpPr>
        <p:spPr>
          <a:ln/>
        </p:spPr>
      </p:sp>
      <p:sp>
        <p:nvSpPr>
          <p:cNvPr id="117762"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14468588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Catalysts lower the</a:t>
            </a:r>
            <a:r>
              <a:rPr lang="en-US" baseline="0" dirty="0"/>
              <a:t> activation (threshold energy) in the reaction.</a:t>
            </a:r>
            <a:endParaRPr lang="en-US" dirty="0"/>
          </a:p>
        </p:txBody>
      </p:sp>
      <p:sp>
        <p:nvSpPr>
          <p:cNvPr id="4" name="Slide Number Placeholder 3"/>
          <p:cNvSpPr>
            <a:spLocks noGrp="1"/>
          </p:cNvSpPr>
          <p:nvPr>
            <p:ph type="sldNum" sz="quarter" idx="10"/>
          </p:nvPr>
        </p:nvSpPr>
        <p:spPr/>
        <p:txBody>
          <a:bodyPr/>
          <a:lstStyle/>
          <a:p>
            <a:fld id="{CD7C5372-97A7-A34E-AB25-51A8B370B34C}" type="slidenum">
              <a:rPr lang="en-US" smtClean="0"/>
              <a:t>50</a:t>
            </a:fld>
            <a:endParaRPr lang="en-US"/>
          </a:p>
        </p:txBody>
      </p:sp>
    </p:spTree>
    <p:extLst>
      <p:ext uri="{BB962C8B-B14F-4D97-AF65-F5344CB8AC3E}">
        <p14:creationId xmlns:p14="http://schemas.microsoft.com/office/powerpoint/2010/main" val="379582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1026"/>
          <p:cNvSpPr>
            <a:spLocks noGrp="1" noRot="1" noChangeAspect="1" noChangeArrowheads="1" noTextEdit="1"/>
          </p:cNvSpPr>
          <p:nvPr>
            <p:ph type="sldImg"/>
          </p:nvPr>
        </p:nvSpPr>
        <p:spPr>
          <a:ln/>
        </p:spPr>
      </p:sp>
      <p:sp>
        <p:nvSpPr>
          <p:cNvPr id="72706"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US" altLang="x-none" dirty="0">
                <a:latin typeface="Times New Roman" charset="0"/>
                <a:ea typeface="ＭＳ Ｐゴシック" charset="-128"/>
              </a:rPr>
              <a:t>Example: </a:t>
            </a:r>
          </a:p>
          <a:p>
            <a:r>
              <a:rPr lang="en-US" altLang="x-none" dirty="0">
                <a:latin typeface="Times New Roman" charset="0"/>
                <a:ea typeface="ＭＳ Ｐゴシック" charset="-128"/>
              </a:rPr>
              <a:t>Tesla has developed an electric car, which is independent of</a:t>
            </a:r>
            <a:r>
              <a:rPr lang="en-US" altLang="x-none" baseline="0" dirty="0">
                <a:latin typeface="Times New Roman" charset="0"/>
                <a:ea typeface="ＭＳ Ｐゴシック" charset="-128"/>
              </a:rPr>
              <a:t> the petroleum (redefining a problem)</a:t>
            </a:r>
          </a:p>
          <a:p>
            <a:r>
              <a:rPr lang="en-US" altLang="x-none" dirty="0">
                <a:latin typeface="Times New Roman" charset="0"/>
                <a:ea typeface="ＭＳ Ｐゴシック" charset="-128"/>
              </a:rPr>
              <a:t>Nissan has optimized the battery so the car can run longer without charging (optimizing the existing solution)</a:t>
            </a:r>
            <a:endParaRPr lang="x-none" altLang="x-none" dirty="0">
              <a:latin typeface="Times New Roman" charset="0"/>
              <a:ea typeface="ＭＳ Ｐゴシック" charset="-128"/>
            </a:endParaRPr>
          </a:p>
        </p:txBody>
      </p:sp>
    </p:spTree>
    <p:extLst>
      <p:ext uri="{BB962C8B-B14F-4D97-AF65-F5344CB8AC3E}">
        <p14:creationId xmlns:p14="http://schemas.microsoft.com/office/powerpoint/2010/main" val="10199746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1026"/>
          <p:cNvSpPr>
            <a:spLocks noGrp="1" noRot="1" noChangeAspect="1" noChangeArrowheads="1" noTextEdit="1"/>
          </p:cNvSpPr>
          <p:nvPr>
            <p:ph type="sldImg"/>
          </p:nvPr>
        </p:nvSpPr>
        <p:spPr>
          <a:ln/>
        </p:spPr>
      </p:sp>
      <p:sp>
        <p:nvSpPr>
          <p:cNvPr id="121858"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9498673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1026"/>
          <p:cNvSpPr>
            <a:spLocks noGrp="1" noRot="1" noChangeAspect="1" noChangeArrowheads="1" noTextEdit="1"/>
          </p:cNvSpPr>
          <p:nvPr>
            <p:ph type="sldImg"/>
          </p:nvPr>
        </p:nvSpPr>
        <p:spPr>
          <a:ln/>
        </p:spPr>
      </p:sp>
      <p:sp>
        <p:nvSpPr>
          <p:cNvPr id="125954"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dirty="0">
              <a:latin typeface="Times New Roman" charset="0"/>
              <a:ea typeface="ＭＳ Ｐゴシック" charset="-128"/>
            </a:endParaRPr>
          </a:p>
        </p:txBody>
      </p:sp>
    </p:spTree>
    <p:extLst>
      <p:ext uri="{BB962C8B-B14F-4D97-AF65-F5344CB8AC3E}">
        <p14:creationId xmlns:p14="http://schemas.microsoft.com/office/powerpoint/2010/main" val="2988824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1026"/>
          <p:cNvSpPr>
            <a:spLocks noGrp="1" noRot="1" noChangeAspect="1" noChangeArrowheads="1" noTextEdit="1"/>
          </p:cNvSpPr>
          <p:nvPr>
            <p:ph type="sldImg"/>
          </p:nvPr>
        </p:nvSpPr>
        <p:spPr>
          <a:ln/>
        </p:spPr>
      </p:sp>
      <p:sp>
        <p:nvSpPr>
          <p:cNvPr id="128002"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8361754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1026"/>
          <p:cNvSpPr>
            <a:spLocks noGrp="1" noRot="1" noChangeAspect="1" noChangeArrowheads="1" noTextEdit="1"/>
          </p:cNvSpPr>
          <p:nvPr>
            <p:ph type="sldImg"/>
          </p:nvPr>
        </p:nvSpPr>
        <p:spPr>
          <a:ln/>
        </p:spPr>
      </p:sp>
      <p:sp>
        <p:nvSpPr>
          <p:cNvPr id="130050"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14890624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2"/>
          <p:cNvSpPr>
            <a:spLocks noGrp="1" noRot="1" noChangeAspect="1" noChangeArrowheads="1" noTextEdit="1"/>
          </p:cNvSpPr>
          <p:nvPr>
            <p:ph type="sldImg"/>
          </p:nvPr>
        </p:nvSpPr>
        <p:spPr>
          <a:ln/>
        </p:spPr>
      </p:sp>
      <p:sp>
        <p:nvSpPr>
          <p:cNvPr id="13414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9038322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2"/>
          <p:cNvSpPr>
            <a:spLocks noGrp="1" noRot="1" noChangeAspect="1" noChangeArrowheads="1" noTextEdit="1"/>
          </p:cNvSpPr>
          <p:nvPr>
            <p:ph type="sldImg"/>
          </p:nvPr>
        </p:nvSpPr>
        <p:spPr>
          <a:ln/>
        </p:spPr>
      </p:sp>
      <p:sp>
        <p:nvSpPr>
          <p:cNvPr id="13619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9938831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2"/>
          <p:cNvSpPr>
            <a:spLocks noGrp="1" noRot="1" noChangeAspect="1" noChangeArrowheads="1" noTextEdit="1"/>
          </p:cNvSpPr>
          <p:nvPr>
            <p:ph type="sldImg"/>
          </p:nvPr>
        </p:nvSpPr>
        <p:spPr>
          <a:ln/>
        </p:spPr>
      </p:sp>
      <p:sp>
        <p:nvSpPr>
          <p:cNvPr id="13824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37156720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2"/>
          <p:cNvSpPr>
            <a:spLocks noGrp="1" noRot="1" noChangeAspect="1" noChangeArrowheads="1" noTextEdit="1"/>
          </p:cNvSpPr>
          <p:nvPr>
            <p:ph type="sldImg"/>
          </p:nvPr>
        </p:nvSpPr>
        <p:spPr>
          <a:ln/>
        </p:spPr>
      </p:sp>
      <p:sp>
        <p:nvSpPr>
          <p:cNvPr id="14438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214139767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Rectangle 2"/>
          <p:cNvSpPr>
            <a:spLocks noGrp="1" noRot="1" noChangeAspect="1" noChangeArrowheads="1" noTextEdit="1"/>
          </p:cNvSpPr>
          <p:nvPr>
            <p:ph type="sldImg"/>
          </p:nvPr>
        </p:nvSpPr>
        <p:spPr>
          <a:ln/>
        </p:spPr>
      </p:sp>
      <p:sp>
        <p:nvSpPr>
          <p:cNvPr id="14643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151272776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2"/>
          <p:cNvSpPr>
            <a:spLocks noGrp="1" noRot="1" noChangeAspect="1" noChangeArrowheads="1" noTextEdit="1"/>
          </p:cNvSpPr>
          <p:nvPr>
            <p:ph type="sldImg"/>
          </p:nvPr>
        </p:nvSpPr>
        <p:spPr>
          <a:ln/>
        </p:spPr>
      </p:sp>
      <p:sp>
        <p:nvSpPr>
          <p:cNvPr id="14848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299182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Rot="1" noChangeAspect="1" noChangeArrowheads="1" noTextEdit="1"/>
          </p:cNvSpPr>
          <p:nvPr>
            <p:ph type="sldImg"/>
          </p:nvPr>
        </p:nvSpPr>
        <p:spPr>
          <a:ln/>
        </p:spPr>
      </p:sp>
      <p:sp>
        <p:nvSpPr>
          <p:cNvPr id="7475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US" altLang="x-none" dirty="0">
                <a:latin typeface="Times New Roman" charset="0"/>
                <a:ea typeface="ＭＳ Ｐゴシック" charset="-128"/>
              </a:rPr>
              <a:t>Green chemistry is defined by 12 Principles, which address various topics. Most principles have tools</a:t>
            </a:r>
            <a:r>
              <a:rPr lang="en-US" altLang="x-none" baseline="0" dirty="0">
                <a:latin typeface="Times New Roman" charset="0"/>
                <a:ea typeface="ＭＳ Ｐゴシック" charset="-128"/>
              </a:rPr>
              <a:t> or metrics associated to help the researcher and guide them through green chemistry improvements.</a:t>
            </a:r>
            <a:endParaRPr lang="x-none" altLang="x-none" dirty="0">
              <a:latin typeface="Times New Roman" charset="0"/>
              <a:ea typeface="ＭＳ Ｐゴシック" charset="-128"/>
            </a:endParaRPr>
          </a:p>
        </p:txBody>
      </p:sp>
    </p:spTree>
    <p:extLst>
      <p:ext uri="{BB962C8B-B14F-4D97-AF65-F5344CB8AC3E}">
        <p14:creationId xmlns:p14="http://schemas.microsoft.com/office/powerpoint/2010/main" val="87048158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Rectangle 2"/>
          <p:cNvSpPr>
            <a:spLocks noGrp="1" noRot="1" noChangeAspect="1" noChangeArrowheads="1" noTextEdit="1"/>
          </p:cNvSpPr>
          <p:nvPr>
            <p:ph type="sldImg"/>
          </p:nvPr>
        </p:nvSpPr>
        <p:spPr>
          <a:ln/>
        </p:spPr>
      </p:sp>
      <p:sp>
        <p:nvSpPr>
          <p:cNvPr id="15053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7330467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2"/>
          <p:cNvSpPr>
            <a:spLocks noGrp="1" noRot="1" noChangeAspect="1" noChangeArrowheads="1" noTextEdit="1"/>
          </p:cNvSpPr>
          <p:nvPr>
            <p:ph type="sldImg"/>
          </p:nvPr>
        </p:nvSpPr>
        <p:spPr>
          <a:ln/>
        </p:spPr>
      </p:sp>
      <p:sp>
        <p:nvSpPr>
          <p:cNvPr id="15257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44389605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7C5372-97A7-A34E-AB25-51A8B370B34C}" type="slidenum">
              <a:rPr lang="en-US" smtClean="0"/>
              <a:t>67</a:t>
            </a:fld>
            <a:endParaRPr lang="en-US"/>
          </a:p>
        </p:txBody>
      </p:sp>
    </p:spTree>
    <p:extLst>
      <p:ext uri="{BB962C8B-B14F-4D97-AF65-F5344CB8AC3E}">
        <p14:creationId xmlns:p14="http://schemas.microsoft.com/office/powerpoint/2010/main" val="372769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1026"/>
          <p:cNvSpPr>
            <a:spLocks noGrp="1" noRot="1" noChangeAspect="1" noChangeArrowheads="1" noTextEdit="1"/>
          </p:cNvSpPr>
          <p:nvPr>
            <p:ph type="sldImg"/>
          </p:nvPr>
        </p:nvSpPr>
        <p:spPr>
          <a:solidFill>
            <a:srgbClr val="FFFFFF"/>
          </a:solidFill>
          <a:ln/>
        </p:spPr>
      </p:sp>
      <p:sp>
        <p:nvSpPr>
          <p:cNvPr id="76802" name="Rectangle 1027"/>
          <p:cNvSpPr>
            <a:spLocks noGrp="1" noChangeArrowheads="1"/>
          </p:cNvSpPr>
          <p:nvPr>
            <p:ph type="body" idx="1"/>
          </p:nvPr>
        </p:nvSpPr>
        <p:spPr>
          <a:solidFill>
            <a:srgbClr val="FFFFFF"/>
          </a:solidFill>
          <a:ln>
            <a:solidFill>
              <a:srgbClr val="000000"/>
            </a:solidFill>
          </a:ln>
        </p:spPr>
        <p:txBody>
          <a:bodyPr/>
          <a:lstStyle/>
          <a:p>
            <a:endParaRPr lang="x-none" altLang="x-none">
              <a:latin typeface="Times New Roman" charset="0"/>
              <a:ea typeface="ＭＳ Ｐゴシック" charset="-128"/>
            </a:endParaRPr>
          </a:p>
        </p:txBody>
      </p:sp>
    </p:spTree>
    <p:extLst>
      <p:ext uri="{BB962C8B-B14F-4D97-AF65-F5344CB8AC3E}">
        <p14:creationId xmlns:p14="http://schemas.microsoft.com/office/powerpoint/2010/main" val="1401380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FFFFFF"/>
                </a:solidFill>
                <a:latin typeface="Verdana" charset="0"/>
                <a:ea typeface="ＭＳ Ｐゴシック" charset="-128"/>
              </a:defRPr>
            </a:lvl1pPr>
            <a:lvl2pPr marL="37931725" indent="-37474525">
              <a:defRPr sz="2400">
                <a:solidFill>
                  <a:srgbClr val="FFFFFF"/>
                </a:solidFill>
                <a:latin typeface="Verdana" charset="0"/>
                <a:ea typeface="ＭＳ Ｐゴシック" charset="-128"/>
              </a:defRPr>
            </a:lvl2pPr>
            <a:lvl3pPr>
              <a:defRPr sz="2400">
                <a:solidFill>
                  <a:srgbClr val="FFFFFF"/>
                </a:solidFill>
                <a:latin typeface="Verdana" charset="0"/>
                <a:ea typeface="ＭＳ Ｐゴシック" charset="-128"/>
              </a:defRPr>
            </a:lvl3pPr>
            <a:lvl4pPr>
              <a:defRPr sz="2400">
                <a:solidFill>
                  <a:srgbClr val="FFFFFF"/>
                </a:solidFill>
                <a:latin typeface="Verdana" charset="0"/>
                <a:ea typeface="ＭＳ Ｐゴシック" charset="-128"/>
              </a:defRPr>
            </a:lvl4pPr>
            <a:lvl5pPr>
              <a:defRPr sz="2400">
                <a:solidFill>
                  <a:srgbClr val="FFFFFF"/>
                </a:solidFill>
                <a:latin typeface="Verdana" charset="0"/>
                <a:ea typeface="ＭＳ Ｐゴシック" charset="-128"/>
              </a:defRPr>
            </a:lvl5pPr>
            <a:lvl6pPr marL="457200" eaLnBrk="0" fontAlgn="base" hangingPunct="0">
              <a:spcBef>
                <a:spcPct val="0"/>
              </a:spcBef>
              <a:spcAft>
                <a:spcPct val="0"/>
              </a:spcAft>
              <a:defRPr sz="2400">
                <a:solidFill>
                  <a:srgbClr val="FFFFFF"/>
                </a:solidFill>
                <a:latin typeface="Verdana" charset="0"/>
                <a:ea typeface="ＭＳ Ｐゴシック" charset="-128"/>
              </a:defRPr>
            </a:lvl6pPr>
            <a:lvl7pPr marL="914400" eaLnBrk="0" fontAlgn="base" hangingPunct="0">
              <a:spcBef>
                <a:spcPct val="0"/>
              </a:spcBef>
              <a:spcAft>
                <a:spcPct val="0"/>
              </a:spcAft>
              <a:defRPr sz="2400">
                <a:solidFill>
                  <a:srgbClr val="FFFFFF"/>
                </a:solidFill>
                <a:latin typeface="Verdana" charset="0"/>
                <a:ea typeface="ＭＳ Ｐゴシック" charset="-128"/>
              </a:defRPr>
            </a:lvl7pPr>
            <a:lvl8pPr marL="1371600" eaLnBrk="0" fontAlgn="base" hangingPunct="0">
              <a:spcBef>
                <a:spcPct val="0"/>
              </a:spcBef>
              <a:spcAft>
                <a:spcPct val="0"/>
              </a:spcAft>
              <a:defRPr sz="2400">
                <a:solidFill>
                  <a:srgbClr val="FFFFFF"/>
                </a:solidFill>
                <a:latin typeface="Verdana" charset="0"/>
                <a:ea typeface="ＭＳ Ｐゴシック" charset="-128"/>
              </a:defRPr>
            </a:lvl8pPr>
            <a:lvl9pPr marL="1828800" eaLnBrk="0" fontAlgn="base" hangingPunct="0">
              <a:spcBef>
                <a:spcPct val="0"/>
              </a:spcBef>
              <a:spcAft>
                <a:spcPct val="0"/>
              </a:spcAft>
              <a:defRPr sz="2400">
                <a:solidFill>
                  <a:srgbClr val="FFFFFF"/>
                </a:solidFill>
                <a:latin typeface="Verdana" charset="0"/>
                <a:ea typeface="ＭＳ Ｐゴシック" charset="-128"/>
              </a:defRPr>
            </a:lvl9pPr>
          </a:lstStyle>
          <a:p>
            <a:fld id="{9E3B0489-7EBC-7E44-A406-B072BB271AF4}" type="slidenum">
              <a:rPr lang="en-US" altLang="x-none" sz="1200">
                <a:solidFill>
                  <a:schemeClr val="tx1"/>
                </a:solidFill>
                <a:latin typeface="Calibri Regular" charset="0"/>
              </a:rPr>
              <a:pPr/>
              <a:t>8</a:t>
            </a:fld>
            <a:endParaRPr lang="en-US" altLang="x-none" sz="1200" dirty="0">
              <a:solidFill>
                <a:schemeClr val="tx1"/>
              </a:solidFill>
              <a:latin typeface="Calibri Regular" charset="0"/>
            </a:endParaRPr>
          </a:p>
        </p:txBody>
      </p:sp>
      <p:sp>
        <p:nvSpPr>
          <p:cNvPr id="112643" name="Rectangle 2"/>
          <p:cNvSpPr>
            <a:spLocks noGrp="1" noRot="1" noChangeAspect="1" noChangeArrowheads="1" noTextEdit="1"/>
          </p:cNvSpPr>
          <p:nvPr>
            <p:ph type="sldImg"/>
          </p:nvPr>
        </p:nvSpPr>
        <p:spPr>
          <a:ln/>
        </p:spPr>
      </p:sp>
      <p:sp>
        <p:nvSpPr>
          <p:cNvPr id="350211" name="Rectangle 3"/>
          <p:cNvSpPr>
            <a:spLocks noGrp="1" noChangeArrowheads="1"/>
          </p:cNvSpPr>
          <p:nvPr>
            <p:ph type="body" idx="1"/>
          </p:nvPr>
        </p:nvSpPr>
        <p:spPr/>
        <p:txBody>
          <a:bodyPr/>
          <a:lstStyle/>
          <a:p>
            <a:pPr eaLnBrk="1" hangingPunct="1">
              <a:defRPr/>
            </a:pPr>
            <a:endParaRPr lang="en-US">
              <a:cs typeface="+mn-cs"/>
            </a:endParaRPr>
          </a:p>
        </p:txBody>
      </p:sp>
    </p:spTree>
    <p:extLst>
      <p:ext uri="{BB962C8B-B14F-4D97-AF65-F5344CB8AC3E}">
        <p14:creationId xmlns:p14="http://schemas.microsoft.com/office/powerpoint/2010/main" val="6824998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FFFFFF"/>
                </a:solidFill>
                <a:latin typeface="Verdana" charset="0"/>
                <a:ea typeface="ＭＳ Ｐゴシック" charset="-128"/>
              </a:defRPr>
            </a:lvl1pPr>
            <a:lvl2pPr marL="37931725" indent="-37474525">
              <a:defRPr sz="2400">
                <a:solidFill>
                  <a:srgbClr val="FFFFFF"/>
                </a:solidFill>
                <a:latin typeface="Verdana" charset="0"/>
                <a:ea typeface="ＭＳ Ｐゴシック" charset="-128"/>
              </a:defRPr>
            </a:lvl2pPr>
            <a:lvl3pPr>
              <a:defRPr sz="2400">
                <a:solidFill>
                  <a:srgbClr val="FFFFFF"/>
                </a:solidFill>
                <a:latin typeface="Verdana" charset="0"/>
                <a:ea typeface="ＭＳ Ｐゴシック" charset="-128"/>
              </a:defRPr>
            </a:lvl3pPr>
            <a:lvl4pPr>
              <a:defRPr sz="2400">
                <a:solidFill>
                  <a:srgbClr val="FFFFFF"/>
                </a:solidFill>
                <a:latin typeface="Verdana" charset="0"/>
                <a:ea typeface="ＭＳ Ｐゴシック" charset="-128"/>
              </a:defRPr>
            </a:lvl4pPr>
            <a:lvl5pPr>
              <a:defRPr sz="2400">
                <a:solidFill>
                  <a:srgbClr val="FFFFFF"/>
                </a:solidFill>
                <a:latin typeface="Verdana" charset="0"/>
                <a:ea typeface="ＭＳ Ｐゴシック" charset="-128"/>
              </a:defRPr>
            </a:lvl5pPr>
            <a:lvl6pPr marL="457200" eaLnBrk="0" fontAlgn="base" hangingPunct="0">
              <a:spcBef>
                <a:spcPct val="0"/>
              </a:spcBef>
              <a:spcAft>
                <a:spcPct val="0"/>
              </a:spcAft>
              <a:defRPr sz="2400">
                <a:solidFill>
                  <a:srgbClr val="FFFFFF"/>
                </a:solidFill>
                <a:latin typeface="Verdana" charset="0"/>
                <a:ea typeface="ＭＳ Ｐゴシック" charset="-128"/>
              </a:defRPr>
            </a:lvl6pPr>
            <a:lvl7pPr marL="914400" eaLnBrk="0" fontAlgn="base" hangingPunct="0">
              <a:spcBef>
                <a:spcPct val="0"/>
              </a:spcBef>
              <a:spcAft>
                <a:spcPct val="0"/>
              </a:spcAft>
              <a:defRPr sz="2400">
                <a:solidFill>
                  <a:srgbClr val="FFFFFF"/>
                </a:solidFill>
                <a:latin typeface="Verdana" charset="0"/>
                <a:ea typeface="ＭＳ Ｐゴシック" charset="-128"/>
              </a:defRPr>
            </a:lvl7pPr>
            <a:lvl8pPr marL="1371600" eaLnBrk="0" fontAlgn="base" hangingPunct="0">
              <a:spcBef>
                <a:spcPct val="0"/>
              </a:spcBef>
              <a:spcAft>
                <a:spcPct val="0"/>
              </a:spcAft>
              <a:defRPr sz="2400">
                <a:solidFill>
                  <a:srgbClr val="FFFFFF"/>
                </a:solidFill>
                <a:latin typeface="Verdana" charset="0"/>
                <a:ea typeface="ＭＳ Ｐゴシック" charset="-128"/>
              </a:defRPr>
            </a:lvl8pPr>
            <a:lvl9pPr marL="1828800" eaLnBrk="0" fontAlgn="base" hangingPunct="0">
              <a:spcBef>
                <a:spcPct val="0"/>
              </a:spcBef>
              <a:spcAft>
                <a:spcPct val="0"/>
              </a:spcAft>
              <a:defRPr sz="2400">
                <a:solidFill>
                  <a:srgbClr val="FFFFFF"/>
                </a:solidFill>
                <a:latin typeface="Verdana" charset="0"/>
                <a:ea typeface="ＭＳ Ｐゴシック" charset="-128"/>
              </a:defRPr>
            </a:lvl9pPr>
          </a:lstStyle>
          <a:p>
            <a:fld id="{DD189D90-C50B-DA4E-AA96-B4644D5CB652}" type="slidenum">
              <a:rPr lang="en-US" altLang="x-none" sz="1200">
                <a:solidFill>
                  <a:schemeClr val="tx1"/>
                </a:solidFill>
                <a:latin typeface="Calibri Regular" charset="0"/>
              </a:rPr>
              <a:pPr/>
              <a:t>9</a:t>
            </a:fld>
            <a:endParaRPr lang="en-US" altLang="x-none" sz="1200" dirty="0">
              <a:solidFill>
                <a:schemeClr val="tx1"/>
              </a:solidFill>
              <a:latin typeface="Calibri Regular" charset="0"/>
            </a:endParaRPr>
          </a:p>
        </p:txBody>
      </p:sp>
      <p:sp>
        <p:nvSpPr>
          <p:cNvPr id="114691" name="Rectangle 2"/>
          <p:cNvSpPr>
            <a:spLocks noGrp="1" noRot="1" noChangeAspect="1" noChangeArrowheads="1" noTextEdit="1"/>
          </p:cNvSpPr>
          <p:nvPr>
            <p:ph type="sldImg"/>
          </p:nvPr>
        </p:nvSpPr>
        <p:spPr>
          <a:ln/>
        </p:spPr>
      </p:sp>
      <p:sp>
        <p:nvSpPr>
          <p:cNvPr id="352259" name="Rectangle 3"/>
          <p:cNvSpPr>
            <a:spLocks noGrp="1" noChangeArrowheads="1"/>
          </p:cNvSpPr>
          <p:nvPr>
            <p:ph type="body" idx="1"/>
          </p:nvPr>
        </p:nvSpPr>
        <p:spPr/>
        <p:txBody>
          <a:bodyPr/>
          <a:lstStyle/>
          <a:p>
            <a:pPr eaLnBrk="1" hangingPunct="1">
              <a:defRPr/>
            </a:pPr>
            <a:endParaRPr lang="en-US" dirty="0">
              <a:cs typeface="+mn-cs"/>
            </a:endParaRPr>
          </a:p>
        </p:txBody>
      </p:sp>
    </p:spTree>
    <p:extLst>
      <p:ext uri="{BB962C8B-B14F-4D97-AF65-F5344CB8AC3E}">
        <p14:creationId xmlns:p14="http://schemas.microsoft.com/office/powerpoint/2010/main" val="432996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FFFFFF"/>
                </a:solidFill>
                <a:latin typeface="Verdana" charset="0"/>
                <a:ea typeface="ＭＳ Ｐゴシック" charset="-128"/>
              </a:defRPr>
            </a:lvl1pPr>
            <a:lvl2pPr marL="37931725" indent="-37474525">
              <a:defRPr sz="2400">
                <a:solidFill>
                  <a:srgbClr val="FFFFFF"/>
                </a:solidFill>
                <a:latin typeface="Verdana" charset="0"/>
                <a:ea typeface="ＭＳ Ｐゴシック" charset="-128"/>
              </a:defRPr>
            </a:lvl2pPr>
            <a:lvl3pPr>
              <a:defRPr sz="2400">
                <a:solidFill>
                  <a:srgbClr val="FFFFFF"/>
                </a:solidFill>
                <a:latin typeface="Verdana" charset="0"/>
                <a:ea typeface="ＭＳ Ｐゴシック" charset="-128"/>
              </a:defRPr>
            </a:lvl3pPr>
            <a:lvl4pPr>
              <a:defRPr sz="2400">
                <a:solidFill>
                  <a:srgbClr val="FFFFFF"/>
                </a:solidFill>
                <a:latin typeface="Verdana" charset="0"/>
                <a:ea typeface="ＭＳ Ｐゴシック" charset="-128"/>
              </a:defRPr>
            </a:lvl4pPr>
            <a:lvl5pPr>
              <a:defRPr sz="2400">
                <a:solidFill>
                  <a:srgbClr val="FFFFFF"/>
                </a:solidFill>
                <a:latin typeface="Verdana" charset="0"/>
                <a:ea typeface="ＭＳ Ｐゴシック" charset="-128"/>
              </a:defRPr>
            </a:lvl5pPr>
            <a:lvl6pPr marL="457200" eaLnBrk="0" fontAlgn="base" hangingPunct="0">
              <a:spcBef>
                <a:spcPct val="0"/>
              </a:spcBef>
              <a:spcAft>
                <a:spcPct val="0"/>
              </a:spcAft>
              <a:defRPr sz="2400">
                <a:solidFill>
                  <a:srgbClr val="FFFFFF"/>
                </a:solidFill>
                <a:latin typeface="Verdana" charset="0"/>
                <a:ea typeface="ＭＳ Ｐゴシック" charset="-128"/>
              </a:defRPr>
            </a:lvl6pPr>
            <a:lvl7pPr marL="914400" eaLnBrk="0" fontAlgn="base" hangingPunct="0">
              <a:spcBef>
                <a:spcPct val="0"/>
              </a:spcBef>
              <a:spcAft>
                <a:spcPct val="0"/>
              </a:spcAft>
              <a:defRPr sz="2400">
                <a:solidFill>
                  <a:srgbClr val="FFFFFF"/>
                </a:solidFill>
                <a:latin typeface="Verdana" charset="0"/>
                <a:ea typeface="ＭＳ Ｐゴシック" charset="-128"/>
              </a:defRPr>
            </a:lvl7pPr>
            <a:lvl8pPr marL="1371600" eaLnBrk="0" fontAlgn="base" hangingPunct="0">
              <a:spcBef>
                <a:spcPct val="0"/>
              </a:spcBef>
              <a:spcAft>
                <a:spcPct val="0"/>
              </a:spcAft>
              <a:defRPr sz="2400">
                <a:solidFill>
                  <a:srgbClr val="FFFFFF"/>
                </a:solidFill>
                <a:latin typeface="Verdana" charset="0"/>
                <a:ea typeface="ＭＳ Ｐゴシック" charset="-128"/>
              </a:defRPr>
            </a:lvl8pPr>
            <a:lvl9pPr marL="1828800" eaLnBrk="0" fontAlgn="base" hangingPunct="0">
              <a:spcBef>
                <a:spcPct val="0"/>
              </a:spcBef>
              <a:spcAft>
                <a:spcPct val="0"/>
              </a:spcAft>
              <a:defRPr sz="2400">
                <a:solidFill>
                  <a:srgbClr val="FFFFFF"/>
                </a:solidFill>
                <a:latin typeface="Verdana" charset="0"/>
                <a:ea typeface="ＭＳ Ｐゴシック" charset="-128"/>
              </a:defRPr>
            </a:lvl9pPr>
          </a:lstStyle>
          <a:p>
            <a:fld id="{0D57B756-C55E-B540-B14F-FC8945BB650D}" type="slidenum">
              <a:rPr lang="en-US" altLang="x-none" sz="1200">
                <a:solidFill>
                  <a:schemeClr val="tx1"/>
                </a:solidFill>
                <a:latin typeface="Calibri Regular" charset="0"/>
              </a:rPr>
              <a:pPr/>
              <a:t>10</a:t>
            </a:fld>
            <a:endParaRPr lang="en-US" altLang="x-none" sz="1200" dirty="0">
              <a:solidFill>
                <a:schemeClr val="tx1"/>
              </a:solidFill>
              <a:latin typeface="Calibri Regular" charset="0"/>
            </a:endParaRPr>
          </a:p>
        </p:txBody>
      </p:sp>
      <p:sp>
        <p:nvSpPr>
          <p:cNvPr id="116739" name="Rectangle 2"/>
          <p:cNvSpPr>
            <a:spLocks noGrp="1" noRot="1" noChangeAspect="1" noChangeArrowheads="1" noTextEdit="1"/>
          </p:cNvSpPr>
          <p:nvPr>
            <p:ph type="sldImg"/>
          </p:nvPr>
        </p:nvSpPr>
        <p:spPr>
          <a:ln/>
        </p:spPr>
      </p:sp>
      <p:sp>
        <p:nvSpPr>
          <p:cNvPr id="516099" name="Rectangle 3"/>
          <p:cNvSpPr>
            <a:spLocks noGrp="1" noChangeArrowheads="1"/>
          </p:cNvSpPr>
          <p:nvPr>
            <p:ph type="body" idx="1"/>
          </p:nvPr>
        </p:nvSpPr>
        <p:spPr/>
        <p:txBody>
          <a:bodyPr/>
          <a:lstStyle/>
          <a:p>
            <a:pPr eaLnBrk="1" hangingPunct="1">
              <a:defRPr/>
            </a:pPr>
            <a:endParaRPr lang="en-US" dirty="0">
              <a:cs typeface="+mn-cs"/>
            </a:endParaRPr>
          </a:p>
        </p:txBody>
      </p:sp>
    </p:spTree>
    <p:extLst>
      <p:ext uri="{BB962C8B-B14F-4D97-AF65-F5344CB8AC3E}">
        <p14:creationId xmlns:p14="http://schemas.microsoft.com/office/powerpoint/2010/main" val="10813436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ctrTitle" hasCustomPrompt="1"/>
          </p:nvPr>
        </p:nvSpPr>
        <p:spPr>
          <a:xfrm>
            <a:off x="1143000" y="1795463"/>
            <a:ext cx="6858000" cy="1714500"/>
          </a:xfrm>
        </p:spPr>
        <p:txBody>
          <a:bodyPr anchor="b">
            <a:normAutofit/>
          </a:bodyPr>
          <a:lstStyle>
            <a:lvl1pPr algn="ctr">
              <a:defRPr sz="5400"/>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p:cNvSpPr>
            <a:spLocks noGrp="1"/>
          </p:cNvSpPr>
          <p:nvPr>
            <p:ph type="dt" sz="half" idx="10"/>
          </p:nvPr>
        </p:nvSpPr>
        <p:spPr/>
        <p:txBody>
          <a:bodyPr/>
          <a:lstStyle/>
          <a:p>
            <a:fld id="{D7334289-D745-1248-AD28-FA13E2411C63}" type="datetimeFigureOut">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B6DD7-3864-7E4A-A0A6-9A701E48941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7334289-D745-1248-AD28-FA13E2411C63}" type="datetimeFigureOut">
              <a:rPr lang="en-US" smtClean="0"/>
              <a:t>2/19/2020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AB6DD7-3864-7E4A-A0A6-9A701E48941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334289-D745-1248-AD28-FA13E2411C63}" type="datetimeFigureOut">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B6DD7-3864-7E4A-A0A6-9A701E48941A}"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334289-D745-1248-AD28-FA13E2411C63}" type="datetimeFigureOut">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B6DD7-3864-7E4A-A0A6-9A701E48941A}"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title" hasCustomPrompt="1"/>
          </p:nvPr>
        </p:nvSpPr>
        <p:spPr>
          <a:xfrm>
            <a:off x="0" y="0"/>
            <a:ext cx="4572000" cy="1080000"/>
          </a:xfrm>
        </p:spPr>
        <p:txBody>
          <a:bodyPr/>
          <a:lstStyle/>
          <a:p>
            <a:r>
              <a:rPr lang="en-US" dirty="0" smtClean="0"/>
              <a:t>CLICK TO EDIT MASTER TITLE STYLE</a:t>
            </a:r>
            <a:endParaRPr lang="en-US" dirty="0"/>
          </a:p>
        </p:txBody>
      </p:sp>
      <p:sp>
        <p:nvSpPr>
          <p:cNvPr id="3" name="ClipArt Placeholder 2"/>
          <p:cNvSpPr>
            <a:spLocks noGrp="1"/>
          </p:cNvSpPr>
          <p:nvPr>
            <p:ph type="clipArt" sz="half" idx="1"/>
          </p:nvPr>
        </p:nvSpPr>
        <p:spPr>
          <a:xfrm>
            <a:off x="457200" y="1600200"/>
            <a:ext cx="4038600" cy="4530725"/>
          </a:xfrm>
        </p:spPr>
        <p:txBody>
          <a:bodyPr/>
          <a:lstStyle/>
          <a:p>
            <a:pPr lvl="0"/>
            <a:endParaRPr lang="en-US" noProof="0"/>
          </a:p>
        </p:txBody>
      </p:sp>
      <p:sp>
        <p:nvSpPr>
          <p:cNvPr id="4" name="Text Placeholder 3"/>
          <p:cNvSpPr>
            <a:spLocks noGrp="1"/>
          </p:cNvSpPr>
          <p:nvPr>
            <p:ph type="body" sz="half" idx="2"/>
          </p:nvPr>
        </p:nvSpPr>
        <p:spPr>
          <a:xfrm>
            <a:off x="4648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9"/>
          <p:cNvSpPr>
            <a:spLocks noGrp="1" noChangeArrowheads="1"/>
          </p:cNvSpPr>
          <p:nvPr>
            <p:ph type="dt" sz="half" idx="10"/>
          </p:nvPr>
        </p:nvSpPr>
        <p:spPr>
          <a:ln/>
        </p:spPr>
        <p:txBody>
          <a:bodyPr/>
          <a:lstStyle>
            <a:lvl1pPr>
              <a:defRPr/>
            </a:lvl1pPr>
          </a:lstStyle>
          <a:p>
            <a:pPr>
              <a:defRPr/>
            </a:pPr>
            <a:endParaRPr lang="en-US"/>
          </a:p>
        </p:txBody>
      </p:sp>
      <p:sp>
        <p:nvSpPr>
          <p:cNvPr id="6" name="Rectangle 20"/>
          <p:cNvSpPr>
            <a:spLocks noGrp="1" noChangeArrowheads="1"/>
          </p:cNvSpPr>
          <p:nvPr>
            <p:ph type="ftr" sz="quarter" idx="11"/>
          </p:nvPr>
        </p:nvSpPr>
        <p:spPr>
          <a:ln/>
        </p:spPr>
        <p:txBody>
          <a:bodyPr/>
          <a:lstStyle>
            <a:lvl1pPr>
              <a:defRPr/>
            </a:lvl1pPr>
          </a:lstStyle>
          <a:p>
            <a:pPr>
              <a:defRPr/>
            </a:pPr>
            <a:endParaRPr lang="en-US"/>
          </a:p>
        </p:txBody>
      </p:sp>
      <p:sp>
        <p:nvSpPr>
          <p:cNvPr id="7" name="Rectangle 21"/>
          <p:cNvSpPr>
            <a:spLocks noGrp="1" noChangeArrowheads="1"/>
          </p:cNvSpPr>
          <p:nvPr>
            <p:ph type="sldNum" sz="quarter" idx="12"/>
          </p:nvPr>
        </p:nvSpPr>
        <p:spPr>
          <a:ln/>
        </p:spPr>
        <p:txBody>
          <a:bodyPr/>
          <a:lstStyle>
            <a:lvl1pPr>
              <a:defRPr/>
            </a:lvl1pPr>
          </a:lstStyle>
          <a:p>
            <a:fld id="{B4811772-91A4-3644-907D-64912D1A0ACD}" type="slidenum">
              <a:rPr lang="en-US" altLang="x-none"/>
              <a:pPr/>
              <a:t>‹#›</a:t>
            </a:fld>
            <a:endParaRPr lang="en-US" altLang="x-none"/>
          </a:p>
        </p:txBody>
      </p:sp>
    </p:spTree>
    <p:extLst>
      <p:ext uri="{BB962C8B-B14F-4D97-AF65-F5344CB8AC3E}">
        <p14:creationId xmlns:p14="http://schemas.microsoft.com/office/powerpoint/2010/main" val="19372253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title" hasCustomPrompt="1"/>
          </p:nvPr>
        </p:nvSpPr>
        <p:spPr>
          <a:xfrm>
            <a:off x="0" y="0"/>
            <a:ext cx="4572000" cy="1080000"/>
          </a:xfrm>
        </p:spPr>
        <p:txBody>
          <a:bodyPr/>
          <a:lstStyle/>
          <a:p>
            <a:r>
              <a:rPr lang="en-US" dirty="0" smtClean="0"/>
              <a:t>CLICK TO EDIT MASTER TITLE STYLE</a:t>
            </a:r>
            <a:endParaRPr lang="en-US" dirty="0"/>
          </a:p>
        </p:txBody>
      </p:sp>
      <p:sp>
        <p:nvSpPr>
          <p:cNvPr id="3" name="Chart Placeholder 2"/>
          <p:cNvSpPr>
            <a:spLocks noGrp="1"/>
          </p:cNvSpPr>
          <p:nvPr>
            <p:ph type="chart" idx="1"/>
          </p:nvPr>
        </p:nvSpPr>
        <p:spPr>
          <a:xfrm>
            <a:off x="939800" y="1612900"/>
            <a:ext cx="8964613" cy="4114800"/>
          </a:xfrm>
        </p:spPr>
        <p:txBody>
          <a:bodyPr/>
          <a:lstStyle/>
          <a:p>
            <a:pPr lvl="0"/>
            <a:endParaRPr lang="en-US" noProof="0"/>
          </a:p>
        </p:txBody>
      </p:sp>
    </p:spTree>
    <p:extLst>
      <p:ext uri="{BB962C8B-B14F-4D97-AF65-F5344CB8AC3E}">
        <p14:creationId xmlns:p14="http://schemas.microsoft.com/office/powerpoint/2010/main" val="9473726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title" hasCustomPrompt="1"/>
          </p:nvPr>
        </p:nvSpPr>
        <p:spPr>
          <a:xfrm>
            <a:off x="-33338" y="0"/>
            <a:ext cx="4572000" cy="1080000"/>
          </a:xfrm>
        </p:spPr>
        <p:txBody>
          <a:bodyPr/>
          <a:lstStyle/>
          <a:p>
            <a:r>
              <a:rPr lang="en-US" dirty="0" smtClean="0"/>
              <a:t>CLICK TO EDIT MASTER TITLE STYLE</a:t>
            </a:r>
            <a:endParaRPr lang="en-US" dirty="0"/>
          </a:p>
        </p:txBody>
      </p:sp>
      <p:sp>
        <p:nvSpPr>
          <p:cNvPr id="3" name="Text Placeholder 2"/>
          <p:cNvSpPr>
            <a:spLocks noGrp="1"/>
          </p:cNvSpPr>
          <p:nvPr>
            <p:ph type="body" sz="half" idx="1"/>
          </p:nvPr>
        </p:nvSpPr>
        <p:spPr>
          <a:xfrm>
            <a:off x="457200" y="1600200"/>
            <a:ext cx="4038600" cy="45307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307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19"/>
          <p:cNvSpPr>
            <a:spLocks noGrp="1" noChangeArrowheads="1"/>
          </p:cNvSpPr>
          <p:nvPr>
            <p:ph type="dt" sz="half" idx="10"/>
          </p:nvPr>
        </p:nvSpPr>
        <p:spPr>
          <a:ln/>
        </p:spPr>
        <p:txBody>
          <a:bodyPr/>
          <a:lstStyle>
            <a:lvl1pPr>
              <a:defRPr/>
            </a:lvl1pPr>
          </a:lstStyle>
          <a:p>
            <a:pPr>
              <a:defRPr/>
            </a:pPr>
            <a:endParaRPr lang="en-US"/>
          </a:p>
        </p:txBody>
      </p:sp>
      <p:sp>
        <p:nvSpPr>
          <p:cNvPr id="6" name="Rectangle 20"/>
          <p:cNvSpPr>
            <a:spLocks noGrp="1" noChangeArrowheads="1"/>
          </p:cNvSpPr>
          <p:nvPr>
            <p:ph type="ftr" sz="quarter" idx="11"/>
          </p:nvPr>
        </p:nvSpPr>
        <p:spPr>
          <a:ln/>
        </p:spPr>
        <p:txBody>
          <a:bodyPr/>
          <a:lstStyle>
            <a:lvl1pPr>
              <a:defRPr/>
            </a:lvl1pPr>
          </a:lstStyle>
          <a:p>
            <a:pPr>
              <a:defRPr/>
            </a:pPr>
            <a:endParaRPr lang="en-US"/>
          </a:p>
        </p:txBody>
      </p:sp>
      <p:sp>
        <p:nvSpPr>
          <p:cNvPr id="7" name="Rectangle 21"/>
          <p:cNvSpPr>
            <a:spLocks noGrp="1" noChangeArrowheads="1"/>
          </p:cNvSpPr>
          <p:nvPr>
            <p:ph type="sldNum" sz="quarter" idx="12"/>
          </p:nvPr>
        </p:nvSpPr>
        <p:spPr>
          <a:ln/>
        </p:spPr>
        <p:txBody>
          <a:bodyPr/>
          <a:lstStyle>
            <a:lvl1pPr>
              <a:defRPr/>
            </a:lvl1pPr>
          </a:lstStyle>
          <a:p>
            <a:fld id="{C3C079AC-67ED-6A43-B59E-F848E69DD6D2}" type="slidenum">
              <a:rPr lang="en-US" altLang="x-none"/>
              <a:pPr/>
              <a:t>‹#›</a:t>
            </a:fld>
            <a:endParaRPr lang="en-US" altLang="x-none"/>
          </a:p>
        </p:txBody>
      </p:sp>
    </p:spTree>
    <p:extLst>
      <p:ext uri="{BB962C8B-B14F-4D97-AF65-F5344CB8AC3E}">
        <p14:creationId xmlns:p14="http://schemas.microsoft.com/office/powerpoint/2010/main" val="10489747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title" hasCustomPrompt="1"/>
          </p:nvPr>
        </p:nvSpPr>
        <p:spPr>
          <a:xfrm>
            <a:off x="-1" y="0"/>
            <a:ext cx="4572000" cy="1080000"/>
          </a:xfrm>
        </p:spPr>
        <p:txBody>
          <a:bodyPr/>
          <a:lstStyle/>
          <a:p>
            <a:r>
              <a:rPr lang="en-US" dirty="0" smtClean="0"/>
              <a:t>CLICK TO EDIT MASTER TITLE STYLE</a:t>
            </a:r>
            <a:endParaRPr lang="en-US" dirty="0"/>
          </a:p>
        </p:txBody>
      </p:sp>
      <p:sp>
        <p:nvSpPr>
          <p:cNvPr id="3" name="Text Placeholder 2"/>
          <p:cNvSpPr>
            <a:spLocks noGrp="1"/>
          </p:cNvSpPr>
          <p:nvPr>
            <p:ph type="body" sz="half" idx="1"/>
          </p:nvPr>
        </p:nvSpPr>
        <p:spPr>
          <a:xfrm>
            <a:off x="939800" y="1612900"/>
            <a:ext cx="8964613" cy="1981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939800" y="3746500"/>
            <a:ext cx="8964613"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372334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514475" y="342900"/>
            <a:ext cx="8316913" cy="1131888"/>
          </a:xfrm>
        </p:spPr>
        <p:txBody>
          <a:bodyPr/>
          <a:lstStyle/>
          <a:p>
            <a:r>
              <a:rPr lang="en-US"/>
              <a:t>Click to edit Master title style</a:t>
            </a:r>
          </a:p>
        </p:txBody>
      </p:sp>
      <p:sp>
        <p:nvSpPr>
          <p:cNvPr id="3" name="Content Placeholder 2"/>
          <p:cNvSpPr>
            <a:spLocks noGrp="1"/>
          </p:cNvSpPr>
          <p:nvPr>
            <p:ph sz="half" idx="1"/>
          </p:nvPr>
        </p:nvSpPr>
        <p:spPr>
          <a:xfrm>
            <a:off x="939800" y="1612900"/>
            <a:ext cx="8964613"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800" y="3746500"/>
            <a:ext cx="8964613"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1501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ctrTitle" hasCustomPrompt="1"/>
          </p:nvPr>
        </p:nvSpPr>
        <p:spPr>
          <a:xfrm>
            <a:off x="1143000" y="1795463"/>
            <a:ext cx="6858000" cy="1714500"/>
          </a:xfrm>
          <a:solidFill>
            <a:srgbClr val="EFB841"/>
          </a:solidFill>
        </p:spPr>
        <p:txBody>
          <a:bodyPr anchor="b">
            <a:normAutofit/>
          </a:bodyPr>
          <a:lstStyle>
            <a:lvl1pPr algn="ctr">
              <a:defRPr sz="5400"/>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p:cNvSpPr>
            <a:spLocks noGrp="1"/>
          </p:cNvSpPr>
          <p:nvPr>
            <p:ph type="dt" sz="half" idx="10"/>
          </p:nvPr>
        </p:nvSpPr>
        <p:spPr/>
        <p:txBody>
          <a:bodyPr/>
          <a:lstStyle/>
          <a:p>
            <a:fld id="{D7334289-D745-1248-AD28-FA13E2411C63}" type="datetimeFigureOut">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B6DD7-3864-7E4A-A0A6-9A701E48941A}" type="slidenum">
              <a:rPr lang="en-US" smtClean="0"/>
              <a:t>‹#›</a:t>
            </a:fld>
            <a:endParaRPr lang="en-US"/>
          </a:p>
        </p:txBody>
      </p:sp>
    </p:spTree>
    <p:extLst>
      <p:ext uri="{BB962C8B-B14F-4D97-AF65-F5344CB8AC3E}">
        <p14:creationId xmlns:p14="http://schemas.microsoft.com/office/powerpoint/2010/main" val="2202651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7334289-D745-1248-AD28-FA13E2411C63}" type="datetimeFigureOut">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B6DD7-3864-7E4A-A0A6-9A701E48941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334289-D745-1248-AD28-FA13E2411C63}" type="datetimeFigureOut">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B6DD7-3864-7E4A-A0A6-9A701E48941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334289-D745-1248-AD28-FA13E2411C63}" type="datetimeFigureOut">
              <a:rPr lang="en-US" smtClean="0"/>
              <a:t>2/19/2020</a:t>
            </a:fld>
            <a:endParaRPr lang="en-US"/>
          </a:p>
        </p:txBody>
      </p:sp>
      <p:sp>
        <p:nvSpPr>
          <p:cNvPr id="6" name="Footer Placeholder 5"/>
          <p:cNvSpPr>
            <a:spLocks noGrp="1"/>
          </p:cNvSpPr>
          <p:nvPr>
            <p:ph type="ftr" sz="quarter" idx="11"/>
          </p:nvPr>
        </p:nvSpPr>
        <p:spPr/>
        <p:txBody>
          <a:bodyPr/>
          <a:lstStyle/>
          <a:p>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7" name="Slide Number Placeholder 6"/>
          <p:cNvSpPr>
            <a:spLocks noGrp="1"/>
          </p:cNvSpPr>
          <p:nvPr>
            <p:ph type="sldNum" sz="quarter" idx="12"/>
          </p:nvPr>
        </p:nvSpPr>
        <p:spPr/>
        <p:txBody>
          <a:bodyPr/>
          <a:lstStyle/>
          <a:p>
            <a:fld id="{70AB6DD7-3864-7E4A-A0A6-9A701E48941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334289-D745-1248-AD28-FA13E2411C63}" type="datetimeFigureOut">
              <a:rPr lang="en-US" smtClean="0"/>
              <a:t>2/19/2020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AB6DD7-3864-7E4A-A0A6-9A701E48941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D7334289-D745-1248-AD28-FA13E2411C63}" type="datetimeFigureOut">
              <a:rPr lang="en-US" smtClean="0"/>
              <a:t>2/19/2020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AB6DD7-3864-7E4A-A0A6-9A701E48941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D7334289-D745-1248-AD28-FA13E2411C63}" type="datetimeFigureOut">
              <a:rPr lang="en-US" smtClean="0"/>
              <a:t>2/19/2020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AB6DD7-3864-7E4A-A0A6-9A701E48941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7334289-D745-1248-AD28-FA13E2411C63}" type="datetimeFigureOut">
              <a:rPr lang="en-US" smtClean="0"/>
              <a:t>2/19/2020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AB6DD7-3864-7E4A-A0A6-9A701E48941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4572000" cy="1080000"/>
          </a:xfrm>
          <a:prstGeom prst="rect">
            <a:avLst/>
          </a:prstGeom>
          <a:solidFill>
            <a:srgbClr val="1D9485"/>
          </a:solidFill>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smtClean="0"/>
              <a:t>Click </a:t>
            </a:r>
            <a:r>
              <a:rPr lang="en-US" dirty="0"/>
              <a:t>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7334289-D745-1248-AD28-FA13E2411C63}" type="datetimeFigureOut">
              <a:rPr lang="en-US" smtClean="0"/>
              <a:t>2/19/2020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lumMod val="50000"/>
                    <a:lumOff val="50000"/>
                  </a:schemeClr>
                </a:solidFill>
              </a:defRPr>
            </a:lvl1pPr>
          </a:lstStyle>
          <a:p>
            <a:fld id="{70AB6DD7-3864-7E4A-A0A6-9A701E48941A}" type="slidenum">
              <a:rPr lang="en-US" smtClean="0"/>
              <a:pPr/>
              <a:t>‹#›</a:t>
            </a:fld>
            <a:endParaRPr lang="en-US" dirty="0"/>
          </a:p>
        </p:txBody>
      </p:sp>
    </p:spTree>
    <p:extLst>
      <p:ext uri="{BB962C8B-B14F-4D97-AF65-F5344CB8AC3E}">
        <p14:creationId xmlns:p14="http://schemas.microsoft.com/office/powerpoint/2010/main" val="986013033"/>
      </p:ext>
    </p:extLst>
  </p:cSld>
  <p:clrMap bg1="lt1" tx1="dk1" bg2="lt2" tx2="dk2" accent1="accent1" accent2="accent2" accent3="accent3" accent4="accent4" accent5="accent5" accent6="accent6" hlink="hlink" folHlink="folHlink"/>
  <p:sldLayoutIdLst>
    <p:sldLayoutId id="2147483692" r:id="rId1"/>
    <p:sldLayoutId id="2147483708"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p:titleStyle>
    <p:bodyStyle>
      <a:lvl1pPr marL="357188" indent="-357188" algn="l" defTabSz="685800" rtl="0" eaLnBrk="1" latinLnBrk="0" hangingPunct="1">
        <a:lnSpc>
          <a:spcPct val="90000"/>
        </a:lnSpc>
        <a:spcBef>
          <a:spcPts val="750"/>
        </a:spcBef>
        <a:buFont typeface="Wingdings" panose="05000000000000000000" pitchFamily="2" charset="2"/>
        <a:buChar char="q"/>
        <a:defRPr sz="2400" kern="1200">
          <a:solidFill>
            <a:srgbClr val="1D9485"/>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2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panose="05000000000000000000" pitchFamily="2" charset="2"/>
        <a:buChar char="§"/>
        <a:defRPr sz="20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6.tiff"/></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6.xml"/><Relationship Id="rId1" Type="http://schemas.openxmlformats.org/officeDocument/2006/relationships/vmlDrawing" Target="../drawings/vmlDrawing1.vml"/><Relationship Id="rId5" Type="http://schemas.openxmlformats.org/officeDocument/2006/relationships/image" Target="../media/image10.emf"/><Relationship Id="rId4"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6.xml"/><Relationship Id="rId1" Type="http://schemas.openxmlformats.org/officeDocument/2006/relationships/vmlDrawing" Target="../drawings/vmlDrawing2.vml"/><Relationship Id="rId5" Type="http://schemas.openxmlformats.org/officeDocument/2006/relationships/image" Target="../media/image11.emf"/><Relationship Id="rId4" Type="http://schemas.openxmlformats.org/officeDocument/2006/relationships/oleObject" Target="../embeddings/oleObject2.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6.xml"/><Relationship Id="rId1" Type="http://schemas.openxmlformats.org/officeDocument/2006/relationships/vmlDrawing" Target="../drawings/vmlDrawing3.vml"/><Relationship Id="rId5" Type="http://schemas.openxmlformats.org/officeDocument/2006/relationships/image" Target="../media/image12.emf"/><Relationship Id="rId4" Type="http://schemas.openxmlformats.org/officeDocument/2006/relationships/oleObject" Target="../embeddings/oleObject3.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6.xml"/><Relationship Id="rId1" Type="http://schemas.openxmlformats.org/officeDocument/2006/relationships/vmlDrawing" Target="../drawings/vmlDrawing4.vml"/><Relationship Id="rId5" Type="http://schemas.openxmlformats.org/officeDocument/2006/relationships/image" Target="../media/image13.emf"/><Relationship Id="rId4" Type="http://schemas.openxmlformats.org/officeDocument/2006/relationships/oleObject" Target="../embeddings/oleObject4.bin"/></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vmlDrawing" Target="../drawings/vmlDrawing5.vml"/><Relationship Id="rId5" Type="http://schemas.openxmlformats.org/officeDocument/2006/relationships/image" Target="../media/image18.emf"/><Relationship Id="rId4" Type="http://schemas.openxmlformats.org/officeDocument/2006/relationships/oleObject" Target="../embeddings/oleObject5.bin"/></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7.xml"/><Relationship Id="rId4" Type="http://schemas.openxmlformats.org/officeDocument/2006/relationships/image" Target="../media/image22.emf"/></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image" Target="../media/image23.tiff"/><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notesSlide" Target="../notesSlides/notesSlide34.xml"/><Relationship Id="rId7" Type="http://schemas.openxmlformats.org/officeDocument/2006/relationships/image" Target="../media/image26.e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7.bin"/><Relationship Id="rId11" Type="http://schemas.openxmlformats.org/officeDocument/2006/relationships/image" Target="../media/image28.emf"/><Relationship Id="rId5" Type="http://schemas.openxmlformats.org/officeDocument/2006/relationships/image" Target="../media/image25.emf"/><Relationship Id="rId10" Type="http://schemas.openxmlformats.org/officeDocument/2006/relationships/oleObject" Target="../embeddings/oleObject9.bin"/><Relationship Id="rId4" Type="http://schemas.openxmlformats.org/officeDocument/2006/relationships/oleObject" Target="../embeddings/oleObject6.bin"/><Relationship Id="rId9" Type="http://schemas.openxmlformats.org/officeDocument/2006/relationships/image" Target="../media/image27.e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30.emf"/><Relationship Id="rId2" Type="http://schemas.openxmlformats.org/officeDocument/2006/relationships/slideLayout" Target="../slideLayouts/slideLayout16.xml"/><Relationship Id="rId1" Type="http://schemas.openxmlformats.org/officeDocument/2006/relationships/vmlDrawing" Target="../drawings/vmlDrawing7.vml"/><Relationship Id="rId6" Type="http://schemas.openxmlformats.org/officeDocument/2006/relationships/oleObject" Target="../embeddings/oleObject11.bin"/><Relationship Id="rId5" Type="http://schemas.openxmlformats.org/officeDocument/2006/relationships/image" Target="../media/image29.emf"/><Relationship Id="rId4" Type="http://schemas.openxmlformats.org/officeDocument/2006/relationships/oleObject" Target="../embeddings/oleObject10.bin"/></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6.xml"/><Relationship Id="rId1" Type="http://schemas.openxmlformats.org/officeDocument/2006/relationships/vmlDrawing" Target="../drawings/vmlDrawing8.vml"/><Relationship Id="rId5" Type="http://schemas.openxmlformats.org/officeDocument/2006/relationships/image" Target="../media/image32.emf"/><Relationship Id="rId4" Type="http://schemas.openxmlformats.org/officeDocument/2006/relationships/oleObject" Target="../embeddings/oleObject12.bin"/></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6.xml"/><Relationship Id="rId1" Type="http://schemas.openxmlformats.org/officeDocument/2006/relationships/vmlDrawing" Target="../drawings/vmlDrawing9.vml"/><Relationship Id="rId5" Type="http://schemas.openxmlformats.org/officeDocument/2006/relationships/image" Target="../media/image33.emf"/><Relationship Id="rId4" Type="http://schemas.openxmlformats.org/officeDocument/2006/relationships/oleObject" Target="../embeddings/oleObject13.bin"/></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39.tiff"/><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3.xml"/><Relationship Id="rId1" Type="http://schemas.openxmlformats.org/officeDocument/2006/relationships/vmlDrawing" Target="../drawings/vmlDrawing10.vml"/><Relationship Id="rId5" Type="http://schemas.openxmlformats.org/officeDocument/2006/relationships/image" Target="../media/image40.emf"/><Relationship Id="rId4" Type="http://schemas.openxmlformats.org/officeDocument/2006/relationships/oleObject" Target="../embeddings/oleObject14.bin"/></Relationships>
</file>

<file path=ppt/slides/_rels/slide67.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612220"/>
            <a:ext cx="6858000" cy="2387600"/>
          </a:xfrm>
        </p:spPr>
        <p:txBody>
          <a:bodyPr>
            <a:normAutofit/>
          </a:bodyPr>
          <a:lstStyle/>
          <a:p>
            <a:r>
              <a:rPr lang="en-US" sz="5400" dirty="0" smtClean="0"/>
              <a:t>FUNDAMENTALS OF </a:t>
            </a:r>
            <a:r>
              <a:rPr lang="en-US" sz="5400" dirty="0" smtClean="0">
                <a:solidFill>
                  <a:srgbClr val="EFB841"/>
                </a:solidFill>
              </a:rPr>
              <a:t>GREEN CHEMISTRY</a:t>
            </a:r>
            <a:endParaRPr lang="en-US" sz="5400" dirty="0">
              <a:solidFill>
                <a:srgbClr val="EFB841"/>
              </a:solidFill>
            </a:endParaRPr>
          </a:p>
        </p:txBody>
      </p:sp>
      <p:sp>
        <p:nvSpPr>
          <p:cNvPr id="3" name="Rectangle 2"/>
          <p:cNvSpPr/>
          <p:nvPr/>
        </p:nvSpPr>
        <p:spPr>
          <a:xfrm>
            <a:off x="0" y="6318000"/>
            <a:ext cx="4572000" cy="540000"/>
          </a:xfrm>
          <a:prstGeom prst="rect">
            <a:avLst/>
          </a:prstGeom>
          <a:solidFill>
            <a:srgbClr val="EFB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rgbClr val="1B9384"/>
                </a:solidFill>
              </a:rPr>
              <a:t>MODULE 2 - MORNING </a:t>
            </a:r>
            <a:r>
              <a:rPr lang="fr-FR" sz="1600" b="1" dirty="0">
                <a:solidFill>
                  <a:srgbClr val="1B9384"/>
                </a:solidFill>
              </a:rPr>
              <a:t>SESSION </a:t>
            </a:r>
            <a:r>
              <a:rPr lang="fr-FR" sz="1600" b="1" dirty="0" smtClean="0">
                <a:solidFill>
                  <a:srgbClr val="1B9384"/>
                </a:solidFill>
              </a:rPr>
              <a:t>II</a:t>
            </a:r>
            <a:endParaRPr lang="fr-FR" sz="1600" b="1" dirty="0">
              <a:solidFill>
                <a:srgbClr val="1B9384"/>
              </a:solidFill>
            </a:endParaRPr>
          </a:p>
          <a:p>
            <a:pPr algn="ctr"/>
            <a:r>
              <a:rPr lang="fr-FR" sz="1600" b="1" dirty="0" smtClean="0">
                <a:solidFill>
                  <a:schemeClr val="bg1"/>
                </a:solidFill>
              </a:rPr>
              <a:t>1-DAY PRESENTATION</a:t>
            </a:r>
            <a:endParaRPr lang="fr-FR" sz="1600" b="1" dirty="0">
              <a:solidFill>
                <a:schemeClr val="bg1"/>
              </a:solidFill>
            </a:endParaRPr>
          </a:p>
        </p:txBody>
      </p:sp>
      <p:sp>
        <p:nvSpPr>
          <p:cNvPr id="4" name="Rectangle 3"/>
          <p:cNvSpPr/>
          <p:nvPr/>
        </p:nvSpPr>
        <p:spPr>
          <a:xfrm>
            <a:off x="4572000" y="6318000"/>
            <a:ext cx="4572000"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1"/>
                </a:solidFill>
              </a:rPr>
              <a:t>www.greenchemistry-toolkit.org</a:t>
            </a:r>
          </a:p>
        </p:txBody>
      </p:sp>
    </p:spTree>
    <p:extLst>
      <p:ext uri="{BB962C8B-B14F-4D97-AF65-F5344CB8AC3E}">
        <p14:creationId xmlns:p14="http://schemas.microsoft.com/office/powerpoint/2010/main" val="19973821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normAutofit/>
          </a:bodyPr>
          <a:lstStyle/>
          <a:p>
            <a:pPr eaLnBrk="1" hangingPunct="1">
              <a:defRPr/>
            </a:pPr>
            <a:r>
              <a:rPr lang="en-US" dirty="0" smtClean="0">
                <a:cs typeface="ＭＳ Ｐゴシック" pitchFamily="-106" charset="-128"/>
              </a:rPr>
              <a:t>GREEN CHEMISTRY IS A FUNDAMENTAL CHANGE IN THINKING</a:t>
            </a:r>
            <a:endParaRPr lang="en-US" dirty="0">
              <a:cs typeface="ＭＳ Ｐゴシック" pitchFamily="-106" charset="-128"/>
            </a:endParaRPr>
          </a:p>
        </p:txBody>
      </p:sp>
      <p:sp>
        <p:nvSpPr>
          <p:cNvPr id="66563" name="Rectangle 3"/>
          <p:cNvSpPr>
            <a:spLocks noGrp="1" noChangeArrowheads="1"/>
          </p:cNvSpPr>
          <p:nvPr>
            <p:ph idx="1"/>
          </p:nvPr>
        </p:nvSpPr>
        <p:spPr>
          <a:xfrm>
            <a:off x="166253" y="1415184"/>
            <a:ext cx="8681606" cy="4351338"/>
          </a:xfrm>
        </p:spPr>
        <p:txBody>
          <a:bodyPr>
            <a:noAutofit/>
          </a:bodyPr>
          <a:lstStyle/>
          <a:p>
            <a:pPr eaLnBrk="1" hangingPunct="1"/>
            <a:r>
              <a:rPr lang="en-US" altLang="x-none" sz="2400" dirty="0"/>
              <a:t>Green Chemistry moves our consideration of how to deal with environmental problems from the </a:t>
            </a:r>
            <a:r>
              <a:rPr lang="en-US" altLang="x-none" sz="2400" b="1" i="1" dirty="0"/>
              <a:t>circumstantial</a:t>
            </a:r>
            <a:r>
              <a:rPr lang="en-US" altLang="x-none" sz="2400" dirty="0"/>
              <a:t> to the </a:t>
            </a:r>
            <a:r>
              <a:rPr lang="en-US" altLang="x-none" sz="2400" b="1" i="1" dirty="0"/>
              <a:t>intrinsic.</a:t>
            </a:r>
          </a:p>
          <a:p>
            <a:pPr eaLnBrk="1" hangingPunct="1"/>
            <a:endParaRPr lang="en-US" altLang="x-none" sz="2400" b="1" i="1" dirty="0"/>
          </a:p>
          <a:p>
            <a:pPr eaLnBrk="1" hangingPunct="1"/>
            <a:endParaRPr lang="en-US" altLang="x-none" sz="2400" b="1" i="1" dirty="0"/>
          </a:p>
          <a:p>
            <a:pPr eaLnBrk="1" hangingPunct="1"/>
            <a:endParaRPr lang="en-US" altLang="x-none" sz="2400" b="1" i="1" dirty="0"/>
          </a:p>
          <a:p>
            <a:pPr eaLnBrk="1" hangingPunct="1"/>
            <a:endParaRPr lang="en-US" altLang="x-none" sz="2400" dirty="0"/>
          </a:p>
          <a:p>
            <a:pPr eaLnBrk="1" hangingPunct="1"/>
            <a:endParaRPr lang="en-US" altLang="x-none" sz="2400" dirty="0"/>
          </a:p>
          <a:p>
            <a:pPr eaLnBrk="1" hangingPunct="1"/>
            <a:endParaRPr lang="en-US" altLang="x-none" sz="2400" dirty="0"/>
          </a:p>
          <a:p>
            <a:pPr eaLnBrk="1" hangingPunct="1"/>
            <a:endParaRPr lang="en-US" altLang="x-none" sz="2400" dirty="0"/>
          </a:p>
          <a:p>
            <a:pPr eaLnBrk="1" hangingPunct="1"/>
            <a:r>
              <a:rPr lang="en-US" altLang="x-none" sz="2400" dirty="0"/>
              <a:t>Hazard must be recognized as a</a:t>
            </a:r>
            <a:r>
              <a:rPr lang="en-US" altLang="x-none" sz="2400" b="1" i="1" dirty="0"/>
              <a:t> flaw in the designing process</a:t>
            </a:r>
            <a:endParaRPr lang="en-US" altLang="x-none" sz="2400" dirty="0"/>
          </a:p>
        </p:txBody>
      </p:sp>
      <p:sp>
        <p:nvSpPr>
          <p:cNvPr id="4" name="Rectangle 3"/>
          <p:cNvSpPr txBox="1">
            <a:spLocks noChangeArrowheads="1"/>
          </p:cNvSpPr>
          <p:nvPr/>
        </p:nvSpPr>
        <p:spPr>
          <a:xfrm>
            <a:off x="554838" y="2174235"/>
            <a:ext cx="2873829" cy="283323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None/>
            </a:pPr>
            <a:r>
              <a:rPr lang="en-US" altLang="x-none" sz="2400" dirty="0"/>
              <a:t>Circumstantial</a:t>
            </a:r>
          </a:p>
          <a:p>
            <a:pPr marL="446088" lvl="1" indent="-271463"/>
            <a:r>
              <a:rPr lang="en-US" altLang="x-none" sz="2000" dirty="0" smtClean="0"/>
              <a:t>Use</a:t>
            </a:r>
            <a:endParaRPr lang="en-US" altLang="x-none" sz="2000" dirty="0"/>
          </a:p>
          <a:p>
            <a:pPr marL="446088" lvl="1" indent="-271463"/>
            <a:r>
              <a:rPr lang="en-US" altLang="x-none" sz="2000" dirty="0" smtClean="0"/>
              <a:t>Exposure</a:t>
            </a:r>
            <a:endParaRPr lang="en-US" altLang="x-none" sz="2000" dirty="0"/>
          </a:p>
          <a:p>
            <a:pPr marL="446088" lvl="1" indent="-271463"/>
            <a:r>
              <a:rPr lang="en-US" altLang="x-none" sz="2000" dirty="0" smtClean="0"/>
              <a:t>Handling</a:t>
            </a:r>
            <a:endParaRPr lang="en-US" altLang="x-none" sz="2000" dirty="0"/>
          </a:p>
          <a:p>
            <a:pPr marL="446088" lvl="1" indent="-271463"/>
            <a:r>
              <a:rPr lang="en-US" altLang="x-none" sz="2000" dirty="0" smtClean="0"/>
              <a:t>Treatment</a:t>
            </a:r>
            <a:endParaRPr lang="en-US" altLang="x-none" sz="2000" dirty="0"/>
          </a:p>
          <a:p>
            <a:pPr marL="446088" lvl="1" indent="-271463"/>
            <a:r>
              <a:rPr lang="en-US" altLang="x-none" sz="2000" dirty="0" smtClean="0"/>
              <a:t>Protection</a:t>
            </a:r>
            <a:endParaRPr lang="en-US" altLang="x-none" sz="2000" dirty="0"/>
          </a:p>
          <a:p>
            <a:pPr marL="446088" lvl="1" indent="-271463"/>
            <a:r>
              <a:rPr lang="en-US" altLang="x-none" sz="2000" dirty="0" smtClean="0"/>
              <a:t>Recycling</a:t>
            </a:r>
            <a:endParaRPr lang="en-US" altLang="x-none" sz="2000" dirty="0"/>
          </a:p>
          <a:p>
            <a:pPr marL="446088" lvl="1" indent="-271463"/>
            <a:r>
              <a:rPr lang="en-US" altLang="x-none" sz="2000" dirty="0" smtClean="0"/>
              <a:t>Costly</a:t>
            </a:r>
            <a:endParaRPr lang="en-US" altLang="x-none" sz="2000" dirty="0"/>
          </a:p>
          <a:p>
            <a:pPr lvl="1"/>
            <a:endParaRPr lang="en-US" altLang="x-none" sz="2000" dirty="0"/>
          </a:p>
        </p:txBody>
      </p:sp>
      <p:sp>
        <p:nvSpPr>
          <p:cNvPr id="5" name="Rectangle 4"/>
          <p:cNvSpPr txBox="1">
            <a:spLocks noChangeArrowheads="1"/>
          </p:cNvSpPr>
          <p:nvPr/>
        </p:nvSpPr>
        <p:spPr>
          <a:xfrm>
            <a:off x="4352142" y="2174235"/>
            <a:ext cx="3970976" cy="2833236"/>
          </a:xfrm>
          <a:prstGeom prst="rect">
            <a:avLst/>
          </a:prstGeom>
        </p:spPr>
        <p:txBody>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None/>
            </a:pPr>
            <a:r>
              <a:rPr lang="en-US" altLang="x-none" sz="2400" dirty="0"/>
              <a:t>Intrinsic</a:t>
            </a:r>
          </a:p>
          <a:p>
            <a:pPr marL="446088" lvl="1" indent="-263525"/>
            <a:r>
              <a:rPr lang="en-US" altLang="x-none" sz="2000" dirty="0" smtClean="0"/>
              <a:t>Molecular </a:t>
            </a:r>
            <a:r>
              <a:rPr lang="en-US" altLang="x-none" sz="2000" dirty="0"/>
              <a:t>design for reduced toxicity</a:t>
            </a:r>
          </a:p>
          <a:p>
            <a:pPr marL="446088" lvl="1" indent="-263525"/>
            <a:r>
              <a:rPr lang="en-US" altLang="x-none" sz="2000" dirty="0" smtClean="0"/>
              <a:t>Reduced </a:t>
            </a:r>
            <a:r>
              <a:rPr lang="en-US" altLang="x-none" sz="2000" dirty="0"/>
              <a:t>ability to manifest hazard</a:t>
            </a:r>
          </a:p>
          <a:p>
            <a:pPr marL="446088" lvl="1" indent="-263525"/>
            <a:r>
              <a:rPr lang="en-US" altLang="x-none" sz="2000" dirty="0" smtClean="0"/>
              <a:t>Inherent </a:t>
            </a:r>
            <a:r>
              <a:rPr lang="en-US" altLang="x-none" sz="2000" dirty="0"/>
              <a:t>safety from accidents or terrorism</a:t>
            </a:r>
          </a:p>
          <a:p>
            <a:pPr marL="446088" lvl="1" indent="-263525"/>
            <a:r>
              <a:rPr lang="en-US" altLang="x-none" sz="2000" dirty="0" smtClean="0"/>
              <a:t>Increased </a:t>
            </a:r>
            <a:r>
              <a:rPr lang="en-US" altLang="x-none" sz="2000" dirty="0"/>
              <a:t>potential profitability </a:t>
            </a:r>
          </a:p>
          <a:p>
            <a:pPr lvl="1"/>
            <a:endParaRPr lang="en-US" altLang="x-none" sz="2000" dirty="0"/>
          </a:p>
        </p:txBody>
      </p:sp>
      <p:sp>
        <p:nvSpPr>
          <p:cNvPr id="2" name="Notched Right Arrow 1"/>
          <p:cNvSpPr/>
          <p:nvPr/>
        </p:nvSpPr>
        <p:spPr>
          <a:xfrm>
            <a:off x="2632201" y="3374953"/>
            <a:ext cx="1563004" cy="431800"/>
          </a:xfrm>
          <a:prstGeom prst="notchedRightArrow">
            <a:avLst/>
          </a:prstGeom>
          <a:solidFill>
            <a:schemeClr val="accent5">
              <a:lumMod val="75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23862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cs typeface="ＭＳ Ｐゴシック" pitchFamily="-106" charset="-128"/>
              </a:rPr>
              <a:t>APPROACHING RISKS: </a:t>
            </a:r>
            <a:br>
              <a:rPr lang="en-US" dirty="0" smtClean="0">
                <a:cs typeface="ＭＳ Ｐゴシック" pitchFamily="-106" charset="-128"/>
              </a:rPr>
            </a:br>
            <a:r>
              <a:rPr lang="en-US" dirty="0" smtClean="0">
                <a:cs typeface="ＭＳ Ｐゴシック" pitchFamily="-106" charset="-128"/>
              </a:rPr>
              <a:t>EXPOSURE VS. SMART DESIGN</a:t>
            </a:r>
            <a:endParaRPr lang="en-US" dirty="0"/>
          </a:p>
        </p:txBody>
      </p:sp>
      <p:sp>
        <p:nvSpPr>
          <p:cNvPr id="2" name="Rectangle 1"/>
          <p:cNvSpPr/>
          <p:nvPr/>
        </p:nvSpPr>
        <p:spPr>
          <a:xfrm>
            <a:off x="482600" y="3760493"/>
            <a:ext cx="8269514" cy="769441"/>
          </a:xfrm>
          <a:prstGeom prst="rect">
            <a:avLst/>
          </a:prstGeom>
        </p:spPr>
        <p:txBody>
          <a:bodyPr wrap="square">
            <a:spAutoFit/>
          </a:bodyPr>
          <a:lstStyle/>
          <a:p>
            <a:r>
              <a:rPr lang="en-US" sz="2400" b="1" dirty="0">
                <a:cs typeface="ＭＳ Ｐゴシック" pitchFamily="-106" charset="-128"/>
              </a:rPr>
              <a:t>Green chemistry </a:t>
            </a:r>
            <a:r>
              <a:rPr lang="en-US" sz="2400" dirty="0">
                <a:cs typeface="ＭＳ Ｐゴシック" pitchFamily="-106" charset="-128"/>
              </a:rPr>
              <a:t>focuses on reducing risk by reducing hazard</a:t>
            </a:r>
          </a:p>
          <a:p>
            <a:pPr marL="696912" indent="-342900">
              <a:buFont typeface="Arial" panose="020B0604020202020204" pitchFamily="34" charset="0"/>
              <a:buChar char="•"/>
            </a:pPr>
            <a:r>
              <a:rPr lang="en-US" sz="2000" dirty="0" smtClean="0">
                <a:cs typeface="ＭＳ Ｐゴシック" pitchFamily="-106" charset="-128"/>
              </a:rPr>
              <a:t>If </a:t>
            </a:r>
            <a:r>
              <a:rPr lang="en-US" sz="2000" dirty="0">
                <a:cs typeface="ＭＳ Ｐゴシック" pitchFamily="-106" charset="-128"/>
              </a:rPr>
              <a:t>there is no hazard, exposure becomes irrelevant</a:t>
            </a:r>
            <a:endParaRPr lang="en-US" sz="2000" dirty="0"/>
          </a:p>
        </p:txBody>
      </p:sp>
      <p:sp>
        <p:nvSpPr>
          <p:cNvPr id="3" name="TextBox 2"/>
          <p:cNvSpPr txBox="1"/>
          <p:nvPr/>
        </p:nvSpPr>
        <p:spPr>
          <a:xfrm>
            <a:off x="482600" y="1687775"/>
            <a:ext cx="8269514" cy="1523494"/>
          </a:xfrm>
          <a:prstGeom prst="rect">
            <a:avLst/>
          </a:prstGeom>
          <a:noFill/>
        </p:spPr>
        <p:txBody>
          <a:bodyPr wrap="square" rtlCol="0">
            <a:spAutoFit/>
          </a:bodyPr>
          <a:lstStyle/>
          <a:p>
            <a:r>
              <a:rPr lang="en-US" sz="2400" b="1" dirty="0"/>
              <a:t>The traditional approach </a:t>
            </a:r>
            <a:r>
              <a:rPr lang="en-US" sz="2400" dirty="0"/>
              <a:t>to hazards focuses on reducing risk by minimizing exposure.</a:t>
            </a:r>
          </a:p>
          <a:p>
            <a:endParaRPr lang="en-US" sz="500" dirty="0"/>
          </a:p>
          <a:p>
            <a:pPr marL="701675" indent="-342900">
              <a:buFont typeface="Arial" panose="020B0604020202020204" pitchFamily="34" charset="0"/>
              <a:buChar char="•"/>
            </a:pPr>
            <a:r>
              <a:rPr lang="en-US" sz="2000" dirty="0" smtClean="0"/>
              <a:t>For </a:t>
            </a:r>
            <a:r>
              <a:rPr lang="en-US" sz="2000" dirty="0"/>
              <a:t>example, wearing personal protective equipment or space ventilation if the chemical is volatile.</a:t>
            </a:r>
          </a:p>
        </p:txBody>
      </p:sp>
    </p:spTree>
    <p:extLst>
      <p:ext uri="{BB962C8B-B14F-4D97-AF65-F5344CB8AC3E}">
        <p14:creationId xmlns:p14="http://schemas.microsoft.com/office/powerpoint/2010/main" val="104274983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3"/>
          <p:cNvSpPr>
            <a:spLocks noGrp="1" noChangeArrowheads="1"/>
          </p:cNvSpPr>
          <p:nvPr>
            <p:ph type="ctrTitle"/>
          </p:nvPr>
        </p:nvSpPr>
        <p:spPr>
          <a:xfrm>
            <a:off x="623455" y="1795463"/>
            <a:ext cx="7824354" cy="1714500"/>
          </a:xfrm>
          <a:noFill/>
        </p:spPr>
        <p:txBody>
          <a:bodyPr anchor="ctr">
            <a:noAutofit/>
          </a:bodyPr>
          <a:lstStyle/>
          <a:p>
            <a:pPr algn="ctr"/>
            <a:r>
              <a:rPr lang="en-US" altLang="x-none" dirty="0" smtClean="0">
                <a:ea typeface="ＭＳ Ｐゴシック" charset="-128"/>
              </a:rPr>
              <a:t>THE TWELVE PRINCIPLES OF</a:t>
            </a:r>
            <a:br>
              <a:rPr lang="en-US" altLang="x-none" dirty="0" smtClean="0">
                <a:ea typeface="ＭＳ Ｐゴシック" charset="-128"/>
              </a:rPr>
            </a:br>
            <a:r>
              <a:rPr lang="en-US" altLang="x-none" dirty="0" smtClean="0">
                <a:solidFill>
                  <a:srgbClr val="EFB841"/>
                </a:solidFill>
                <a:ea typeface="ＭＳ Ｐゴシック" charset="-128"/>
              </a:rPr>
              <a:t>GREEN CHEMISTRY</a:t>
            </a:r>
            <a:endParaRPr lang="en-US" altLang="x-none" dirty="0">
              <a:solidFill>
                <a:srgbClr val="EFB841"/>
              </a:solidFill>
              <a:ea typeface="ＭＳ Ｐゴシック" charset="-128"/>
            </a:endParaRPr>
          </a:p>
        </p:txBody>
      </p:sp>
      <p:sp>
        <p:nvSpPr>
          <p:cNvPr id="2" name="Subtitle 1"/>
          <p:cNvSpPr>
            <a:spLocks noGrp="1"/>
          </p:cNvSpPr>
          <p:nvPr>
            <p:ph type="subTitle" idx="1"/>
          </p:nvPr>
        </p:nvSpPr>
        <p:spPr/>
        <p:txBody>
          <a:bodyPr/>
          <a:lstStyle/>
          <a:p>
            <a:endParaRPr lang="en-US"/>
          </a:p>
        </p:txBody>
      </p:sp>
    </p:spTree>
    <p:extLst>
      <p:ext uri="{BB962C8B-B14F-4D97-AF65-F5344CB8AC3E}">
        <p14:creationId xmlns:p14="http://schemas.microsoft.com/office/powerpoint/2010/main" val="1246586450"/>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3"/>
          <p:cNvSpPr>
            <a:spLocks noGrp="1" noChangeArrowheads="1"/>
          </p:cNvSpPr>
          <p:nvPr>
            <p:ph type="ctrTitle"/>
          </p:nvPr>
        </p:nvSpPr>
        <p:spPr>
          <a:xfrm>
            <a:off x="252000" y="2571750"/>
            <a:ext cx="8640000" cy="1714500"/>
          </a:xfrm>
          <a:noFill/>
        </p:spPr>
        <p:txBody>
          <a:bodyPr anchor="ctr">
            <a:noAutofit/>
          </a:bodyPr>
          <a:lstStyle/>
          <a:p>
            <a:pPr algn="ctr"/>
            <a:r>
              <a:rPr lang="en-US" altLang="x-none" sz="3200" b="1" dirty="0">
                <a:solidFill>
                  <a:srgbClr val="EFB841"/>
                </a:solidFill>
                <a:latin typeface="Calibri Regular" charset="0"/>
                <a:ea typeface="ＭＳ Ｐゴシック" charset="-128"/>
              </a:rPr>
              <a:t>PRINCIPLE 1</a:t>
            </a: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It is better to prevent waste than to treat or clean up waste after it is formed.</a:t>
            </a:r>
          </a:p>
        </p:txBody>
      </p:sp>
    </p:spTree>
    <p:extLst>
      <p:ext uri="{BB962C8B-B14F-4D97-AF65-F5344CB8AC3E}">
        <p14:creationId xmlns:p14="http://schemas.microsoft.com/office/powerpoint/2010/main" val="1806785947"/>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Grp="1" noChangeArrowheads="1"/>
          </p:cNvSpPr>
          <p:nvPr>
            <p:ph type="title"/>
          </p:nvPr>
        </p:nvSpPr>
        <p:spPr/>
        <p:txBody>
          <a:bodyPr anchor="ctr">
            <a:normAutofit/>
          </a:bodyPr>
          <a:lstStyle/>
          <a:p>
            <a:r>
              <a:rPr lang="en-US" altLang="x-none" dirty="0" smtClean="0">
                <a:ea typeface="ＭＳ Ｐゴシック" charset="-128"/>
              </a:rPr>
              <a:t>WHAT IS WASTE?</a:t>
            </a:r>
            <a:endParaRPr lang="en-US" altLang="x-none" dirty="0">
              <a:ea typeface="ＭＳ Ｐゴシック" charset="-128"/>
            </a:endParaRPr>
          </a:p>
        </p:txBody>
      </p:sp>
      <p:sp>
        <p:nvSpPr>
          <p:cNvPr id="2" name="TextBox 1"/>
          <p:cNvSpPr txBox="1"/>
          <p:nvPr/>
        </p:nvSpPr>
        <p:spPr>
          <a:xfrm>
            <a:off x="760185" y="1626536"/>
            <a:ext cx="7623629" cy="830997"/>
          </a:xfrm>
          <a:prstGeom prst="rect">
            <a:avLst/>
          </a:prstGeom>
          <a:noFill/>
        </p:spPr>
        <p:txBody>
          <a:bodyPr wrap="square" rtlCol="0">
            <a:spAutoFit/>
          </a:bodyPr>
          <a:lstStyle/>
          <a:p>
            <a:pPr algn="ctr"/>
            <a:r>
              <a:rPr lang="en-US" sz="2400" dirty="0">
                <a:solidFill>
                  <a:srgbClr val="1D9485"/>
                </a:solidFill>
              </a:rPr>
              <a:t>Anything that is is a leftover from the product/process and cannot be re-used.</a:t>
            </a:r>
          </a:p>
        </p:txBody>
      </p:sp>
      <p:sp>
        <p:nvSpPr>
          <p:cNvPr id="7" name="Rectangle 3">
            <a:extLst>
              <a:ext uri="{FF2B5EF4-FFF2-40B4-BE49-F238E27FC236}">
                <a16:creationId xmlns:a16="http://schemas.microsoft.com/office/drawing/2014/main" id="{726FD63A-B954-4F18-BB5D-4DBB6B1912AE}"/>
              </a:ext>
            </a:extLst>
          </p:cNvPr>
          <p:cNvSpPr txBox="1">
            <a:spLocks noChangeArrowheads="1"/>
          </p:cNvSpPr>
          <p:nvPr/>
        </p:nvSpPr>
        <p:spPr>
          <a:xfrm>
            <a:off x="548819" y="2779118"/>
            <a:ext cx="8093735" cy="2847559"/>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9pPr>
          </a:lstStyle>
          <a:p>
            <a:pPr algn="l"/>
            <a:r>
              <a:rPr lang="en-US" altLang="x-none" sz="2600" dirty="0">
                <a:ea typeface="ＭＳ Ｐゴシック" charset="-128"/>
              </a:rPr>
              <a:t>Waste can be produced in any stage of a process life-cycle:</a:t>
            </a:r>
          </a:p>
          <a:p>
            <a:pPr algn="l"/>
            <a:endParaRPr lang="en-US" altLang="x-none" sz="500" dirty="0">
              <a:ea typeface="ＭＳ Ｐゴシック" charset="-128"/>
            </a:endParaRPr>
          </a:p>
          <a:p>
            <a:pPr marL="265113" indent="-93663" algn="l">
              <a:buFont typeface="Arial" panose="020B0604020202020204" pitchFamily="34" charset="0"/>
              <a:buChar char="•"/>
            </a:pPr>
            <a:r>
              <a:rPr lang="en-US" altLang="x-none" sz="2200" dirty="0">
                <a:ea typeface="ＭＳ Ｐゴシック" charset="-128"/>
              </a:rPr>
              <a:t>  Origins of feedstock</a:t>
            </a:r>
          </a:p>
          <a:p>
            <a:pPr marL="265113" indent="-93663" algn="l">
              <a:buFont typeface="Arial" panose="020B0604020202020204" pitchFamily="34" charset="0"/>
              <a:buChar char="•"/>
            </a:pPr>
            <a:r>
              <a:rPr lang="en-US" altLang="x-none" sz="2200" dirty="0">
                <a:ea typeface="ＭＳ Ｐゴシック" charset="-128"/>
              </a:rPr>
              <a:t>  Manufacturing</a:t>
            </a:r>
          </a:p>
          <a:p>
            <a:pPr marL="265113" indent="-93663" algn="l">
              <a:buFont typeface="Arial" panose="020B0604020202020204" pitchFamily="34" charset="0"/>
              <a:buChar char="•"/>
            </a:pPr>
            <a:r>
              <a:rPr lang="en-US" altLang="x-none" sz="2200" dirty="0">
                <a:ea typeface="ＭＳ Ｐゴシック" charset="-128"/>
              </a:rPr>
              <a:t>  Distribution</a:t>
            </a:r>
          </a:p>
          <a:p>
            <a:pPr marL="265113" indent="-93663" algn="l">
              <a:buFont typeface="Arial" panose="020B0604020202020204" pitchFamily="34" charset="0"/>
              <a:buChar char="•"/>
            </a:pPr>
            <a:r>
              <a:rPr lang="en-US" altLang="x-none" sz="2200" dirty="0">
                <a:ea typeface="ＭＳ Ｐゴシック" charset="-128"/>
              </a:rPr>
              <a:t>  Use</a:t>
            </a:r>
          </a:p>
          <a:p>
            <a:pPr marL="265113" indent="-93663" algn="l">
              <a:buFont typeface="Arial" panose="020B0604020202020204" pitchFamily="34" charset="0"/>
              <a:buChar char="•"/>
            </a:pPr>
            <a:r>
              <a:rPr lang="en-US" altLang="x-none" sz="2200" dirty="0">
                <a:ea typeface="ＭＳ Ｐゴシック" charset="-128"/>
              </a:rPr>
              <a:t>  End of life</a:t>
            </a:r>
          </a:p>
          <a:p>
            <a:pPr marL="457200" indent="-457200" algn="l">
              <a:buFont typeface="Arial" panose="020B0604020202020204" pitchFamily="34" charset="0"/>
              <a:buChar char="•"/>
            </a:pPr>
            <a:endParaRPr lang="en-US" altLang="x-none" sz="2800" dirty="0">
              <a:ea typeface="ＭＳ Ｐゴシック" charset="-128"/>
            </a:endParaRPr>
          </a:p>
        </p:txBody>
      </p:sp>
    </p:spTree>
    <p:extLst>
      <p:ext uri="{BB962C8B-B14F-4D97-AF65-F5344CB8AC3E}">
        <p14:creationId xmlns:p14="http://schemas.microsoft.com/office/powerpoint/2010/main" val="1674226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Grp="1" noChangeArrowheads="1"/>
          </p:cNvSpPr>
          <p:nvPr>
            <p:ph type="title"/>
          </p:nvPr>
        </p:nvSpPr>
        <p:spPr/>
        <p:txBody>
          <a:bodyPr>
            <a:normAutofit/>
          </a:bodyPr>
          <a:lstStyle/>
          <a:p>
            <a:r>
              <a:rPr lang="en-US" altLang="x-none" dirty="0" smtClean="0">
                <a:ea typeface="ＭＳ Ｐゴシック" charset="-128"/>
              </a:rPr>
              <a:t>WHEN IS A WASTE NOT A WASTE?</a:t>
            </a:r>
            <a:endParaRPr lang="en-US" altLang="x-none" dirty="0">
              <a:ea typeface="ＭＳ Ｐゴシック" charset="-128"/>
            </a:endParaRPr>
          </a:p>
        </p:txBody>
      </p:sp>
      <p:sp>
        <p:nvSpPr>
          <p:cNvPr id="2" name="TextBox 1"/>
          <p:cNvSpPr txBox="1"/>
          <p:nvPr/>
        </p:nvSpPr>
        <p:spPr>
          <a:xfrm>
            <a:off x="797377" y="2561162"/>
            <a:ext cx="8005537" cy="2031325"/>
          </a:xfrm>
          <a:prstGeom prst="rect">
            <a:avLst/>
          </a:prstGeom>
          <a:noFill/>
        </p:spPr>
        <p:txBody>
          <a:bodyPr wrap="square" rtlCol="0">
            <a:spAutoFit/>
          </a:bodyPr>
          <a:lstStyle/>
          <a:p>
            <a:pPr marL="342900" indent="-342900">
              <a:buAutoNum type="arabicPeriod"/>
            </a:pPr>
            <a:r>
              <a:rPr lang="en-US" sz="2800" dirty="0"/>
              <a:t>When the waste can be reused into another application where it becomes a feedstock.</a:t>
            </a:r>
          </a:p>
          <a:p>
            <a:pPr marL="342900" indent="-342900">
              <a:buAutoNum type="arabicPeriod"/>
            </a:pPr>
            <a:endParaRPr lang="en-US" sz="1400" dirty="0"/>
          </a:p>
          <a:p>
            <a:pPr marL="342900" indent="-342900">
              <a:buAutoNum type="arabicPeriod"/>
            </a:pPr>
            <a:r>
              <a:rPr lang="en-US" sz="2800" dirty="0"/>
              <a:t>When the wasted can be reduced or completely eliminated.</a:t>
            </a:r>
          </a:p>
        </p:txBody>
      </p:sp>
    </p:spTree>
    <p:extLst>
      <p:ext uri="{BB962C8B-B14F-4D97-AF65-F5344CB8AC3E}">
        <p14:creationId xmlns:p14="http://schemas.microsoft.com/office/powerpoint/2010/main" val="21283618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8421" y="1320496"/>
            <a:ext cx="8208882" cy="769441"/>
          </a:xfrm>
          <a:prstGeom prst="rect">
            <a:avLst/>
          </a:prstGeom>
          <a:noFill/>
        </p:spPr>
        <p:txBody>
          <a:bodyPr wrap="square" rtlCol="0">
            <a:spAutoFit/>
          </a:bodyPr>
          <a:lstStyle/>
          <a:p>
            <a:r>
              <a:rPr lang="en-US" sz="2200" dirty="0"/>
              <a:t>Traditional method of obtaining phenols (drop-in platform chemicals) from petroleum.</a:t>
            </a:r>
          </a:p>
        </p:txBody>
      </p:sp>
      <p:sp>
        <p:nvSpPr>
          <p:cNvPr id="5" name="TextBox 4"/>
          <p:cNvSpPr txBox="1"/>
          <p:nvPr/>
        </p:nvSpPr>
        <p:spPr>
          <a:xfrm>
            <a:off x="1619867" y="2184844"/>
            <a:ext cx="1236364" cy="369332"/>
          </a:xfrm>
          <a:prstGeom prst="rect">
            <a:avLst/>
          </a:prstGeom>
          <a:noFill/>
        </p:spPr>
        <p:txBody>
          <a:bodyPr wrap="none" rtlCol="0">
            <a:spAutoFit/>
          </a:bodyPr>
          <a:lstStyle/>
          <a:p>
            <a:r>
              <a:rPr lang="en-US" b="1" dirty="0"/>
              <a:t>Petroleum </a:t>
            </a:r>
          </a:p>
        </p:txBody>
      </p:sp>
      <p:sp>
        <p:nvSpPr>
          <p:cNvPr id="6" name="TextBox 5"/>
          <p:cNvSpPr txBox="1"/>
          <p:nvPr/>
        </p:nvSpPr>
        <p:spPr>
          <a:xfrm>
            <a:off x="4123581" y="2184844"/>
            <a:ext cx="3671390" cy="369332"/>
          </a:xfrm>
          <a:prstGeom prst="rect">
            <a:avLst/>
          </a:prstGeom>
          <a:noFill/>
        </p:spPr>
        <p:txBody>
          <a:bodyPr wrap="none" rtlCol="0">
            <a:spAutoFit/>
          </a:bodyPr>
          <a:lstStyle/>
          <a:p>
            <a:r>
              <a:rPr lang="en-US" b="1" dirty="0"/>
              <a:t>Phenols  (benzene, toluene, xylenes)</a:t>
            </a:r>
          </a:p>
        </p:txBody>
      </p:sp>
      <p:sp>
        <p:nvSpPr>
          <p:cNvPr id="7" name="TextBox 6"/>
          <p:cNvSpPr txBox="1"/>
          <p:nvPr/>
        </p:nvSpPr>
        <p:spPr>
          <a:xfrm>
            <a:off x="448420" y="3456536"/>
            <a:ext cx="7808484" cy="430887"/>
          </a:xfrm>
          <a:prstGeom prst="rect">
            <a:avLst/>
          </a:prstGeom>
          <a:noFill/>
        </p:spPr>
        <p:txBody>
          <a:bodyPr wrap="none" rtlCol="0">
            <a:spAutoFit/>
          </a:bodyPr>
          <a:lstStyle/>
          <a:p>
            <a:r>
              <a:rPr lang="en-US" sz="2200" dirty="0"/>
              <a:t>Production of phenols from biomass waste using depolymerization</a:t>
            </a:r>
          </a:p>
        </p:txBody>
      </p:sp>
      <p:pic>
        <p:nvPicPr>
          <p:cNvPr id="8" name="Picture 7"/>
          <p:cNvPicPr>
            <a:picLocks noChangeAspect="1"/>
          </p:cNvPicPr>
          <p:nvPr/>
        </p:nvPicPr>
        <p:blipFill>
          <a:blip r:embed="rId2"/>
          <a:stretch>
            <a:fillRect/>
          </a:stretch>
        </p:blipFill>
        <p:spPr>
          <a:xfrm>
            <a:off x="1623809" y="4006541"/>
            <a:ext cx="5689888" cy="1217033"/>
          </a:xfrm>
          <a:prstGeom prst="rect">
            <a:avLst/>
          </a:prstGeom>
        </p:spPr>
      </p:pic>
      <p:cxnSp>
        <p:nvCxnSpPr>
          <p:cNvPr id="10" name="Straight Arrow Connector 9"/>
          <p:cNvCxnSpPr>
            <a:cxnSpLocks/>
          </p:cNvCxnSpPr>
          <p:nvPr/>
        </p:nvCxnSpPr>
        <p:spPr>
          <a:xfrm>
            <a:off x="2944719" y="2369510"/>
            <a:ext cx="96255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48421" y="2669690"/>
            <a:ext cx="7153433" cy="400110"/>
          </a:xfrm>
          <a:prstGeom prst="rect">
            <a:avLst/>
          </a:prstGeom>
          <a:noFill/>
        </p:spPr>
        <p:txBody>
          <a:bodyPr wrap="none" rtlCol="0">
            <a:spAutoFit/>
          </a:bodyPr>
          <a:lstStyle/>
          <a:p>
            <a:r>
              <a:rPr lang="en-US" sz="2000" dirty="0"/>
              <a:t>Disadvantage: Not sustainable – dependent on depleting resources</a:t>
            </a:r>
          </a:p>
        </p:txBody>
      </p:sp>
      <p:sp>
        <p:nvSpPr>
          <p:cNvPr id="12" name="TextBox 11"/>
          <p:cNvSpPr txBox="1"/>
          <p:nvPr/>
        </p:nvSpPr>
        <p:spPr>
          <a:xfrm>
            <a:off x="448420" y="5454095"/>
            <a:ext cx="6865277" cy="707886"/>
          </a:xfrm>
          <a:prstGeom prst="rect">
            <a:avLst/>
          </a:prstGeom>
          <a:noFill/>
        </p:spPr>
        <p:txBody>
          <a:bodyPr wrap="none" rtlCol="0">
            <a:spAutoFit/>
          </a:bodyPr>
          <a:lstStyle/>
          <a:p>
            <a:r>
              <a:rPr lang="en-US" sz="2000" dirty="0"/>
              <a:t>Advantage: Uses abundant product (waste) as a starting material</a:t>
            </a:r>
          </a:p>
          <a:p>
            <a:endParaRPr lang="en-US" sz="2000" dirty="0"/>
          </a:p>
        </p:txBody>
      </p:sp>
      <p:sp>
        <p:nvSpPr>
          <p:cNvPr id="2" name="Retângulo 1">
            <a:extLst>
              <a:ext uri="{FF2B5EF4-FFF2-40B4-BE49-F238E27FC236}">
                <a16:creationId xmlns:a16="http://schemas.microsoft.com/office/drawing/2014/main" id="{F0629654-0685-4899-9C52-CFD1DBD41DE3}"/>
              </a:ext>
            </a:extLst>
          </p:cNvPr>
          <p:cNvSpPr/>
          <p:nvPr/>
        </p:nvSpPr>
        <p:spPr>
          <a:xfrm>
            <a:off x="206477" y="1276064"/>
            <a:ext cx="8686800" cy="193203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tângulo 12">
            <a:extLst>
              <a:ext uri="{FF2B5EF4-FFF2-40B4-BE49-F238E27FC236}">
                <a16:creationId xmlns:a16="http://schemas.microsoft.com/office/drawing/2014/main" id="{994F5995-4263-4701-B72C-F9EDCD1F0B4D}"/>
              </a:ext>
            </a:extLst>
          </p:cNvPr>
          <p:cNvSpPr/>
          <p:nvPr/>
        </p:nvSpPr>
        <p:spPr>
          <a:xfrm>
            <a:off x="211397" y="3390000"/>
            <a:ext cx="8686800" cy="2620301"/>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p:cNvSpPr>
            <a:spLocks noGrp="1"/>
          </p:cNvSpPr>
          <p:nvPr>
            <p:ph type="title"/>
          </p:nvPr>
        </p:nvSpPr>
        <p:spPr/>
        <p:txBody>
          <a:bodyPr/>
          <a:lstStyle/>
          <a:p>
            <a:pPr>
              <a:lnSpc>
                <a:spcPct val="89000"/>
              </a:lnSpc>
            </a:pPr>
            <a:r>
              <a:rPr lang="en-US" altLang="x-none" dirty="0" smtClean="0"/>
              <a:t>PRINCIPLE 1: WASTE PREVENTION</a:t>
            </a:r>
            <a:br>
              <a:rPr lang="en-US" altLang="x-none" dirty="0" smtClean="0"/>
            </a:br>
            <a:r>
              <a:rPr lang="en-US" altLang="x-none" dirty="0" smtClean="0"/>
              <a:t>CASE STUDY: PHENOLS</a:t>
            </a:r>
            <a:endParaRPr lang="en-US" dirty="0"/>
          </a:p>
        </p:txBody>
      </p:sp>
    </p:spTree>
    <p:extLst>
      <p:ext uri="{BB962C8B-B14F-4D97-AF65-F5344CB8AC3E}">
        <p14:creationId xmlns:p14="http://schemas.microsoft.com/office/powerpoint/2010/main" val="7661254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660431" y="1625585"/>
            <a:ext cx="3781207" cy="4497509"/>
          </a:xfrm>
          <a:prstGeom prst="rect">
            <a:avLst/>
          </a:prstGeom>
          <a:ln>
            <a:noFill/>
          </a:ln>
        </p:spPr>
        <p:txBody>
          <a:bodyPr>
            <a:normAutofit/>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None/>
            </a:pPr>
            <a:r>
              <a:rPr lang="en-US" sz="2200" b="1" dirty="0">
                <a:solidFill>
                  <a:srgbClr val="1D9485"/>
                </a:solidFill>
              </a:rPr>
              <a:t>Conventional </a:t>
            </a:r>
            <a:r>
              <a:rPr lang="en-US" sz="2200" b="1" dirty="0" smtClean="0">
                <a:solidFill>
                  <a:srgbClr val="1D9485"/>
                </a:solidFill>
              </a:rPr>
              <a:t>production </a:t>
            </a:r>
            <a:r>
              <a:rPr lang="en-US" sz="2200" b="1" dirty="0">
                <a:solidFill>
                  <a:srgbClr val="1D9485"/>
                </a:solidFill>
              </a:rPr>
              <a:t>of deoxyribonucleotide triphosphates (dNTPs): </a:t>
            </a:r>
          </a:p>
          <a:p>
            <a:r>
              <a:rPr lang="en-US" sz="2000" dirty="0"/>
              <a:t>requires multiple steps and purifications</a:t>
            </a:r>
          </a:p>
          <a:p>
            <a:r>
              <a:rPr lang="en-US" sz="2000" dirty="0"/>
              <a:t>produces large amounts of hazardous solvent and reagent waste</a:t>
            </a:r>
          </a:p>
          <a:p>
            <a:endParaRPr lang="en-US" sz="2200" dirty="0"/>
          </a:p>
        </p:txBody>
      </p:sp>
      <p:sp>
        <p:nvSpPr>
          <p:cNvPr id="4" name="Content Placeholder 2">
            <a:extLst>
              <a:ext uri="{FF2B5EF4-FFF2-40B4-BE49-F238E27FC236}">
                <a16:creationId xmlns:a16="http://schemas.microsoft.com/office/drawing/2014/main" id="{741E492F-87EF-4D20-9949-A3C5AFB3DC14}"/>
              </a:ext>
            </a:extLst>
          </p:cNvPr>
          <p:cNvSpPr txBox="1">
            <a:spLocks/>
          </p:cNvSpPr>
          <p:nvPr/>
        </p:nvSpPr>
        <p:spPr>
          <a:xfrm>
            <a:off x="4702276" y="1608859"/>
            <a:ext cx="3844579" cy="4497509"/>
          </a:xfrm>
          <a:prstGeom prst="rect">
            <a:avLst/>
          </a:prstGeom>
          <a:ln>
            <a:noFill/>
          </a:ln>
        </p:spPr>
        <p:style>
          <a:lnRef idx="2">
            <a:schemeClr val="accent1"/>
          </a:lnRef>
          <a:fillRef idx="1">
            <a:schemeClr val="lt1"/>
          </a:fillRef>
          <a:effectRef idx="0">
            <a:schemeClr val="accent1"/>
          </a:effectRef>
          <a:fontRef idx="minor">
            <a:schemeClr val="dk1"/>
          </a:fontRef>
        </p:style>
        <p:txBody>
          <a:bodyPr>
            <a:normAutofit/>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None/>
            </a:pPr>
            <a:r>
              <a:rPr lang="en-US" sz="2200" b="1" dirty="0">
                <a:solidFill>
                  <a:srgbClr val="1D9485"/>
                </a:solidFill>
              </a:rPr>
              <a:t>Alternative synthesis:</a:t>
            </a:r>
          </a:p>
          <a:p>
            <a:r>
              <a:rPr lang="en-US" sz="2000" dirty="0"/>
              <a:t>a one-pot, three step sequence</a:t>
            </a:r>
          </a:p>
          <a:p>
            <a:r>
              <a:rPr lang="en-US" sz="2000" dirty="0"/>
              <a:t>eliminates the need for several hazardous reagents such as ZnCl</a:t>
            </a:r>
            <a:r>
              <a:rPr lang="en-US" sz="2000" baseline="-25000" dirty="0"/>
              <a:t>2</a:t>
            </a:r>
            <a:r>
              <a:rPr lang="en-US" sz="2000" dirty="0"/>
              <a:t>, triphenylphosphine, and solvents such as dimethylformamide and dichloromethane</a:t>
            </a:r>
          </a:p>
          <a:p>
            <a:r>
              <a:rPr lang="en-US" sz="2000" dirty="0"/>
              <a:t>E-factor improved by an order of magnitude</a:t>
            </a:r>
          </a:p>
          <a:p>
            <a:r>
              <a:rPr lang="en-US" sz="2000" dirty="0"/>
              <a:t>Solvent consumption reduced by 95%, hazardous waste by 65%, </a:t>
            </a:r>
            <a:br>
              <a:rPr lang="en-US" sz="2000" dirty="0"/>
            </a:br>
            <a:r>
              <a:rPr lang="en-US" sz="2000" dirty="0"/>
              <a:t>preventing 1.5 million tons of hazardous waste per year</a:t>
            </a:r>
          </a:p>
          <a:p>
            <a:endParaRPr lang="en-US" sz="2200" dirty="0"/>
          </a:p>
        </p:txBody>
      </p:sp>
      <p:sp>
        <p:nvSpPr>
          <p:cNvPr id="2" name="Retângulo 1">
            <a:extLst>
              <a:ext uri="{FF2B5EF4-FFF2-40B4-BE49-F238E27FC236}">
                <a16:creationId xmlns:a16="http://schemas.microsoft.com/office/drawing/2014/main" id="{E3032AFD-00BA-4C65-AC64-CB39227CE922}"/>
              </a:ext>
            </a:extLst>
          </p:cNvPr>
          <p:cNvSpPr/>
          <p:nvPr/>
        </p:nvSpPr>
        <p:spPr>
          <a:xfrm>
            <a:off x="540069" y="1433856"/>
            <a:ext cx="3901569" cy="4497509"/>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tângulo 5">
            <a:extLst>
              <a:ext uri="{FF2B5EF4-FFF2-40B4-BE49-F238E27FC236}">
                <a16:creationId xmlns:a16="http://schemas.microsoft.com/office/drawing/2014/main" id="{868EA929-7BD0-430B-AD7B-D250AD7AED4D}"/>
              </a:ext>
            </a:extLst>
          </p:cNvPr>
          <p:cNvSpPr/>
          <p:nvPr/>
        </p:nvSpPr>
        <p:spPr>
          <a:xfrm>
            <a:off x="4626076" y="1433856"/>
            <a:ext cx="3844579" cy="4497509"/>
          </a:xfrm>
          <a:prstGeom prst="rect">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lstStyle/>
          <a:p>
            <a:pPr>
              <a:lnSpc>
                <a:spcPct val="89000"/>
              </a:lnSpc>
            </a:pPr>
            <a:r>
              <a:rPr lang="en-US" altLang="x-none" dirty="0" smtClean="0"/>
              <a:t>PRINCIPLE 1: WASTE PREVENTION</a:t>
            </a:r>
            <a:br>
              <a:rPr lang="en-US" altLang="x-none" dirty="0" smtClean="0"/>
            </a:br>
            <a:r>
              <a:rPr lang="en-US" altLang="x-none" dirty="0" smtClean="0"/>
              <a:t>CASE STUDY: DNTPS</a:t>
            </a:r>
            <a:endParaRPr lang="en-US" altLang="x-none" dirty="0"/>
          </a:p>
        </p:txBody>
      </p:sp>
    </p:spTree>
    <p:extLst>
      <p:ext uri="{BB962C8B-B14F-4D97-AF65-F5344CB8AC3E}">
        <p14:creationId xmlns:p14="http://schemas.microsoft.com/office/powerpoint/2010/main" val="7045263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2"/>
          <p:cNvSpPr>
            <a:spLocks noGrp="1" noChangeArrowheads="1"/>
          </p:cNvSpPr>
          <p:nvPr>
            <p:ph type="ctrTitle"/>
          </p:nvPr>
        </p:nvSpPr>
        <p:spPr>
          <a:xfrm>
            <a:off x="252000" y="2284918"/>
            <a:ext cx="8640000" cy="2288164"/>
          </a:xfrm>
          <a:noFill/>
        </p:spPr>
        <p:txBody>
          <a:bodyPr anchor="ctr">
            <a:noAutofit/>
          </a:bodyPr>
          <a:lstStyle/>
          <a:p>
            <a:pPr algn="ctr"/>
            <a:r>
              <a:rPr lang="en-US" altLang="x-none" sz="3200" b="1" dirty="0">
                <a:solidFill>
                  <a:srgbClr val="EFB841"/>
                </a:solidFill>
                <a:latin typeface="Calibri Regular" charset="0"/>
                <a:ea typeface="ＭＳ Ｐゴシック" charset="-128"/>
              </a:rPr>
              <a:t>PRINCIPLE 2</a:t>
            </a: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Synthetic methods should be designed to maximize the incorporation of all materials used into the final product.</a:t>
            </a:r>
          </a:p>
        </p:txBody>
      </p:sp>
    </p:spTree>
    <p:extLst>
      <p:ext uri="{BB962C8B-B14F-4D97-AF65-F5344CB8AC3E}">
        <p14:creationId xmlns:p14="http://schemas.microsoft.com/office/powerpoint/2010/main" val="1022239648"/>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solidFill>
            <a:srgbClr val="1D9485"/>
          </a:solidFill>
        </p:spPr>
        <p:txBody>
          <a:bodyPr>
            <a:normAutofit/>
          </a:bodyPr>
          <a:lstStyle/>
          <a:p>
            <a:r>
              <a:rPr lang="en-US" altLang="x-none" dirty="0" smtClean="0">
                <a:ea typeface="ＭＳ Ｐゴシック" charset="-128"/>
              </a:rPr>
              <a:t>PRINCIPLE 2: ATOM ECONOMY</a:t>
            </a:r>
            <a:endParaRPr lang="en-US" altLang="x-none" dirty="0">
              <a:ea typeface="ＭＳ Ｐゴシック" charset="-128"/>
            </a:endParaRPr>
          </a:p>
        </p:txBody>
      </p:sp>
      <p:sp>
        <p:nvSpPr>
          <p:cNvPr id="3" name="Content Placeholder 2"/>
          <p:cNvSpPr>
            <a:spLocks noGrp="1"/>
          </p:cNvSpPr>
          <p:nvPr>
            <p:ph idx="1"/>
          </p:nvPr>
        </p:nvSpPr>
        <p:spPr/>
        <p:txBody>
          <a:bodyPr>
            <a:normAutofit/>
          </a:bodyPr>
          <a:lstStyle/>
          <a:p>
            <a:pPr>
              <a:lnSpc>
                <a:spcPct val="114000"/>
              </a:lnSpc>
            </a:pPr>
            <a:r>
              <a:rPr lang="en-US" sz="2800" dirty="0"/>
              <a:t>Ideally all atoms from the reagents are incorporated into a final product </a:t>
            </a:r>
          </a:p>
          <a:p>
            <a:pPr lvl="1">
              <a:lnSpc>
                <a:spcPct val="114000"/>
              </a:lnSpc>
              <a:buFont typeface="Arial" panose="020B0604020202020204" pitchFamily="34" charset="0"/>
              <a:buChar char="•"/>
            </a:pPr>
            <a:r>
              <a:rPr lang="en-US" sz="2500" dirty="0" smtClean="0"/>
              <a:t>High </a:t>
            </a:r>
            <a:r>
              <a:rPr lang="en-US" sz="2500" dirty="0"/>
              <a:t>atom economy </a:t>
            </a:r>
            <a:r>
              <a:rPr lang="en-US" sz="2500" dirty="0">
                <a:sym typeface="Wingdings" panose="05000000000000000000" pitchFamily="2" charset="2"/>
              </a:rPr>
              <a:t> ↔  less waste production</a:t>
            </a:r>
            <a:endParaRPr lang="en-US" sz="2500" dirty="0"/>
          </a:p>
          <a:p>
            <a:pPr>
              <a:lnSpc>
                <a:spcPct val="114000"/>
              </a:lnSpc>
            </a:pPr>
            <a:r>
              <a:rPr lang="en-US" sz="2800" dirty="0"/>
              <a:t>There are no co-products or by products in the reaction</a:t>
            </a:r>
          </a:p>
          <a:p>
            <a:pPr>
              <a:lnSpc>
                <a:spcPct val="114000"/>
              </a:lnSpc>
            </a:pPr>
            <a:r>
              <a:rPr lang="en-US" sz="2800" dirty="0"/>
              <a:t>The molecular waste is therefore reduced</a:t>
            </a:r>
          </a:p>
        </p:txBody>
      </p:sp>
    </p:spTree>
    <p:extLst>
      <p:ext uri="{BB962C8B-B14F-4D97-AF65-F5344CB8AC3E}">
        <p14:creationId xmlns:p14="http://schemas.microsoft.com/office/powerpoint/2010/main" val="17649091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fontScale="90000"/>
          </a:bodyPr>
          <a:lstStyle/>
          <a:p>
            <a:pPr eaLnBrk="1" hangingPunct="1"/>
            <a:r>
              <a:rPr lang="en-US" altLang="en-US" sz="4400" dirty="0"/>
              <a:t>What is Green Chemistry?</a:t>
            </a:r>
          </a:p>
        </p:txBody>
      </p:sp>
      <p:sp>
        <p:nvSpPr>
          <p:cNvPr id="13315" name="Rectangle 4"/>
          <p:cNvSpPr>
            <a:spLocks noGrp="1" noChangeArrowheads="1"/>
          </p:cNvSpPr>
          <p:nvPr>
            <p:ph sz="half" idx="1"/>
          </p:nvPr>
        </p:nvSpPr>
        <p:spPr>
          <a:xfrm>
            <a:off x="342900" y="1282213"/>
            <a:ext cx="3886200" cy="1253170"/>
          </a:xfrm>
        </p:spPr>
        <p:txBody>
          <a:bodyPr>
            <a:normAutofit fontScale="85000" lnSpcReduction="10000"/>
          </a:bodyPr>
          <a:lstStyle/>
          <a:p>
            <a:pPr marL="0" indent="0" algn="just">
              <a:buNone/>
            </a:pPr>
            <a:r>
              <a:rPr lang="en-US" altLang="en-US" sz="2400" dirty="0" smtClean="0"/>
              <a:t>Green </a:t>
            </a:r>
            <a:r>
              <a:rPr lang="en-US" altLang="en-US" sz="2400" dirty="0"/>
              <a:t>chemistry is the </a:t>
            </a:r>
            <a:r>
              <a:rPr lang="en-US" altLang="en-US" sz="2400" b="1" dirty="0"/>
              <a:t>design</a:t>
            </a:r>
            <a:r>
              <a:rPr lang="en-US" altLang="en-US" sz="2400" dirty="0"/>
              <a:t> of chemical products and processes to reduce or eliminate the generation and use of hazardous substances.</a:t>
            </a:r>
          </a:p>
        </p:txBody>
      </p:sp>
      <p:sp>
        <p:nvSpPr>
          <p:cNvPr id="13317" name="TextBox 2"/>
          <p:cNvSpPr txBox="1">
            <a:spLocks noChangeArrowheads="1"/>
          </p:cNvSpPr>
          <p:nvPr/>
        </p:nvSpPr>
        <p:spPr bwMode="auto">
          <a:xfrm>
            <a:off x="5731606" y="4691840"/>
            <a:ext cx="279413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1B4074"/>
              </a:buClr>
              <a:buFont typeface="Times" panose="02020603050405020304" pitchFamily="18"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r>
              <a:rPr lang="en-US" altLang="en-US" sz="1200" dirty="0">
                <a:latin typeface="Calibri Regular" charset="0"/>
              </a:rPr>
              <a:t>Anastas, P. T., Warner, J. C. (2000). Green chemistry: Theory and Practice. </a:t>
            </a:r>
            <a:r>
              <a:rPr lang="en-US" altLang="en-US" sz="1200" dirty="0" smtClean="0">
                <a:latin typeface="Calibri Regular" charset="0"/>
              </a:rPr>
              <a:t>New </a:t>
            </a:r>
            <a:r>
              <a:rPr lang="en-US" altLang="en-US" sz="1200" dirty="0">
                <a:latin typeface="Calibri Regular" charset="0"/>
              </a:rPr>
              <a:t>York; Oxford University Press. </a:t>
            </a:r>
          </a:p>
        </p:txBody>
      </p:sp>
      <p:pic>
        <p:nvPicPr>
          <p:cNvPr id="2" name="Picture 1"/>
          <p:cNvPicPr>
            <a:picLocks noChangeAspect="1"/>
          </p:cNvPicPr>
          <p:nvPr/>
        </p:nvPicPr>
        <p:blipFill>
          <a:blip r:embed="rId3"/>
          <a:stretch>
            <a:fillRect/>
          </a:stretch>
        </p:blipFill>
        <p:spPr>
          <a:xfrm>
            <a:off x="740013" y="2349883"/>
            <a:ext cx="2797844" cy="3671994"/>
          </a:xfrm>
          <a:prstGeom prst="rect">
            <a:avLst/>
          </a:prstGeom>
        </p:spPr>
      </p:pic>
      <p:pic>
        <p:nvPicPr>
          <p:cNvPr id="3" name="Picture 2"/>
          <p:cNvPicPr>
            <a:picLocks noChangeAspect="1"/>
          </p:cNvPicPr>
          <p:nvPr/>
        </p:nvPicPr>
        <p:blipFill>
          <a:blip r:embed="rId4"/>
          <a:stretch>
            <a:fillRect/>
          </a:stretch>
        </p:blipFill>
        <p:spPr>
          <a:xfrm>
            <a:off x="5689305" y="1471121"/>
            <a:ext cx="2584790" cy="3025724"/>
          </a:xfrm>
          <a:prstGeom prst="rect">
            <a:avLst/>
          </a:prstGeom>
        </p:spPr>
      </p:pic>
    </p:spTree>
    <p:extLst>
      <p:ext uri="{BB962C8B-B14F-4D97-AF65-F5344CB8AC3E}">
        <p14:creationId xmlns:p14="http://schemas.microsoft.com/office/powerpoint/2010/main" val="5927726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Grp="1" noChangeArrowheads="1"/>
          </p:cNvSpPr>
          <p:nvPr>
            <p:ph type="title"/>
          </p:nvPr>
        </p:nvSpPr>
        <p:spPr>
          <a:solidFill>
            <a:srgbClr val="1D9485"/>
          </a:solidFill>
        </p:spPr>
        <p:txBody>
          <a:bodyPr>
            <a:normAutofit/>
          </a:bodyPr>
          <a:lstStyle/>
          <a:p>
            <a:r>
              <a:rPr lang="en-US" altLang="x-none" dirty="0" smtClean="0">
                <a:ea typeface="ＭＳ Ｐゴシック" charset="-128"/>
              </a:rPr>
              <a:t>PRINCIPLE 2: ATOM ECONOMY</a:t>
            </a:r>
            <a:br>
              <a:rPr lang="en-US" altLang="x-none" dirty="0" smtClean="0">
                <a:ea typeface="ＭＳ Ｐゴシック" charset="-128"/>
              </a:rPr>
            </a:br>
            <a:r>
              <a:rPr lang="en-US" altLang="x-none" dirty="0" smtClean="0">
                <a:ea typeface="ＭＳ Ｐゴシック" charset="-128"/>
              </a:rPr>
              <a:t>CASE STUDY: STYRENE</a:t>
            </a:r>
            <a:endParaRPr lang="en-US" altLang="x-none" dirty="0">
              <a:ea typeface="ＭＳ Ｐゴシック" charset="-128"/>
            </a:endParaRPr>
          </a:p>
        </p:txBody>
      </p:sp>
      <p:sp>
        <p:nvSpPr>
          <p:cNvPr id="2" name="Text Placeholder 1"/>
          <p:cNvSpPr>
            <a:spLocks noGrp="1"/>
          </p:cNvSpPr>
          <p:nvPr>
            <p:ph type="body" sz="half" idx="1"/>
          </p:nvPr>
        </p:nvSpPr>
        <p:spPr>
          <a:xfrm>
            <a:off x="206477" y="1725554"/>
            <a:ext cx="8964613" cy="1981200"/>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400" dirty="0"/>
              <a:t>Traditional method of styrene production:</a:t>
            </a:r>
          </a:p>
        </p:txBody>
      </p:sp>
      <p:sp>
        <p:nvSpPr>
          <p:cNvPr id="6" name="TextBox 5"/>
          <p:cNvSpPr txBox="1"/>
          <p:nvPr/>
        </p:nvSpPr>
        <p:spPr>
          <a:xfrm>
            <a:off x="399610" y="4709961"/>
            <a:ext cx="6586740" cy="1015663"/>
          </a:xfrm>
          <a:prstGeom prst="rect">
            <a:avLst/>
          </a:prstGeom>
          <a:noFill/>
        </p:spPr>
        <p:txBody>
          <a:bodyPr wrap="none" rtlCol="0">
            <a:spAutoFit/>
          </a:bodyPr>
          <a:lstStyle/>
          <a:p>
            <a:r>
              <a:rPr lang="en-US" sz="2000" dirty="0"/>
              <a:t>Disadvantages:</a:t>
            </a:r>
          </a:p>
          <a:p>
            <a:pPr marL="285750" indent="-285750">
              <a:buFont typeface="Arial" charset="0"/>
              <a:buChar char="•"/>
            </a:pPr>
            <a:r>
              <a:rPr lang="en-US" sz="2000" dirty="0"/>
              <a:t>Use of benzene, a known carcinogen, as a starting material</a:t>
            </a:r>
          </a:p>
          <a:p>
            <a:pPr marL="285750" indent="-285750">
              <a:buFont typeface="Arial" charset="0"/>
              <a:buChar char="•"/>
            </a:pPr>
            <a:r>
              <a:rPr lang="en-US" sz="2000" dirty="0"/>
              <a:t>High temperature (800-950 </a:t>
            </a:r>
            <a:r>
              <a:rPr lang="en-US" sz="2000" baseline="30000" dirty="0"/>
              <a:t>0</a:t>
            </a:r>
            <a:r>
              <a:rPr lang="en-US" sz="2000" dirty="0"/>
              <a:t>C)</a:t>
            </a:r>
          </a:p>
        </p:txBody>
      </p:sp>
      <p:graphicFrame>
        <p:nvGraphicFramePr>
          <p:cNvPr id="3" name="Objeto 2">
            <a:extLst>
              <a:ext uri="{FF2B5EF4-FFF2-40B4-BE49-F238E27FC236}">
                <a16:creationId xmlns:a16="http://schemas.microsoft.com/office/drawing/2014/main" id="{3A5A9C3D-E4B7-492A-AFFE-574740958EAA}"/>
              </a:ext>
            </a:extLst>
          </p:cNvPr>
          <p:cNvGraphicFramePr>
            <a:graphicFrameLocks noChangeAspect="1"/>
          </p:cNvGraphicFramePr>
          <p:nvPr>
            <p:extLst>
              <p:ext uri="{D42A27DB-BD31-4B8C-83A1-F6EECF244321}">
                <p14:modId xmlns:p14="http://schemas.microsoft.com/office/powerpoint/2010/main" val="2130910313"/>
              </p:ext>
            </p:extLst>
          </p:nvPr>
        </p:nvGraphicFramePr>
        <p:xfrm>
          <a:off x="399610" y="2468397"/>
          <a:ext cx="8308718" cy="1728622"/>
        </p:xfrm>
        <a:graphic>
          <a:graphicData uri="http://schemas.openxmlformats.org/presentationml/2006/ole">
            <mc:AlternateContent xmlns:mc="http://schemas.openxmlformats.org/markup-compatibility/2006">
              <mc:Choice xmlns:v="urn:schemas-microsoft-com:vml" Requires="v">
                <p:oleObj spid="_x0000_s957544" name="CS ChemDraw Drawing" r:id="rId4" imgW="4655268" imgH="968698" progId="ChemDraw.Document.6.0">
                  <p:embed/>
                </p:oleObj>
              </mc:Choice>
              <mc:Fallback>
                <p:oleObj name="CS ChemDraw Drawing" r:id="rId4" imgW="4655268" imgH="968698" progId="ChemDraw.Document.6.0">
                  <p:embed/>
                  <p:pic>
                    <p:nvPicPr>
                      <p:cNvPr id="0" name=""/>
                      <p:cNvPicPr/>
                      <p:nvPr/>
                    </p:nvPicPr>
                    <p:blipFill>
                      <a:blip r:embed="rId5"/>
                      <a:stretch>
                        <a:fillRect/>
                      </a:stretch>
                    </p:blipFill>
                    <p:spPr>
                      <a:xfrm>
                        <a:off x="399610" y="2468397"/>
                        <a:ext cx="8308718" cy="1728622"/>
                      </a:xfrm>
                      <a:prstGeom prst="rect">
                        <a:avLst/>
                      </a:prstGeom>
                    </p:spPr>
                  </p:pic>
                </p:oleObj>
              </mc:Fallback>
            </mc:AlternateContent>
          </a:graphicData>
        </a:graphic>
      </p:graphicFrame>
      <p:sp>
        <p:nvSpPr>
          <p:cNvPr id="8" name="Retângulo 7">
            <a:extLst>
              <a:ext uri="{FF2B5EF4-FFF2-40B4-BE49-F238E27FC236}">
                <a16:creationId xmlns:a16="http://schemas.microsoft.com/office/drawing/2014/main" id="{24E2DF64-BCF0-4344-8F75-E1AB9F0CF5FC}"/>
              </a:ext>
            </a:extLst>
          </p:cNvPr>
          <p:cNvSpPr/>
          <p:nvPr/>
        </p:nvSpPr>
        <p:spPr>
          <a:xfrm>
            <a:off x="206477" y="1725554"/>
            <a:ext cx="8686800" cy="414011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1812758"/>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x-none" dirty="0" smtClean="0">
                <a:ea typeface="ＭＳ Ｐゴシック" charset="-128"/>
              </a:rPr>
              <a:t>PRINCIPLE 2: ATOM ECONOMY</a:t>
            </a:r>
            <a:br>
              <a:rPr lang="en-US" altLang="x-none" dirty="0" smtClean="0">
                <a:ea typeface="ＭＳ Ｐゴシック" charset="-128"/>
              </a:rPr>
            </a:br>
            <a:r>
              <a:rPr lang="en-US" altLang="x-none" dirty="0" smtClean="0">
                <a:ea typeface="ＭＳ Ｐゴシック" charset="-128"/>
              </a:rPr>
              <a:t>CASE STUDY: STYRENE</a:t>
            </a:r>
            <a:endParaRPr lang="en-US" dirty="0"/>
          </a:p>
        </p:txBody>
      </p:sp>
      <p:sp>
        <p:nvSpPr>
          <p:cNvPr id="2" name="Text Placeholder 1"/>
          <p:cNvSpPr>
            <a:spLocks noGrp="1"/>
          </p:cNvSpPr>
          <p:nvPr>
            <p:ph type="body" sz="half" idx="1"/>
          </p:nvPr>
        </p:nvSpPr>
        <p:spPr>
          <a:xfrm>
            <a:off x="206477" y="1725554"/>
            <a:ext cx="8964613" cy="1981200"/>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400" dirty="0"/>
              <a:t>Styrene production from butadiene using Diels-Alder reaction</a:t>
            </a:r>
          </a:p>
        </p:txBody>
      </p:sp>
      <p:sp>
        <p:nvSpPr>
          <p:cNvPr id="6" name="TextBox 5"/>
          <p:cNvSpPr txBox="1"/>
          <p:nvPr/>
        </p:nvSpPr>
        <p:spPr>
          <a:xfrm>
            <a:off x="357882" y="4734992"/>
            <a:ext cx="4911216" cy="1323439"/>
          </a:xfrm>
          <a:prstGeom prst="rect">
            <a:avLst/>
          </a:prstGeom>
          <a:noFill/>
        </p:spPr>
        <p:txBody>
          <a:bodyPr wrap="none" rtlCol="0">
            <a:spAutoFit/>
          </a:bodyPr>
          <a:lstStyle/>
          <a:p>
            <a:r>
              <a:rPr lang="en-US" sz="2000" dirty="0"/>
              <a:t>Advantages:</a:t>
            </a:r>
          </a:p>
          <a:p>
            <a:pPr marL="285750" indent="-285750">
              <a:buFont typeface="Arial" charset="0"/>
              <a:buChar char="•"/>
            </a:pPr>
            <a:r>
              <a:rPr lang="en-US" sz="2000" dirty="0"/>
              <a:t>Diels-Alder reaction =100% atom economy</a:t>
            </a:r>
          </a:p>
          <a:p>
            <a:pPr marL="285750" indent="-285750">
              <a:buFont typeface="Arial" charset="0"/>
              <a:buChar char="•"/>
            </a:pPr>
            <a:r>
              <a:rPr lang="en-US" sz="2000" dirty="0"/>
              <a:t>Use of non-toxic starting material</a:t>
            </a:r>
          </a:p>
          <a:p>
            <a:endParaRPr lang="en-US" sz="2000" dirty="0"/>
          </a:p>
        </p:txBody>
      </p:sp>
      <p:graphicFrame>
        <p:nvGraphicFramePr>
          <p:cNvPr id="9" name="Objeto 8">
            <a:extLst>
              <a:ext uri="{FF2B5EF4-FFF2-40B4-BE49-F238E27FC236}">
                <a16:creationId xmlns:a16="http://schemas.microsoft.com/office/drawing/2014/main" id="{865C1431-A69C-4A88-9747-6A63D91D7CD2}"/>
              </a:ext>
            </a:extLst>
          </p:cNvPr>
          <p:cNvGraphicFramePr>
            <a:graphicFrameLocks noChangeAspect="1"/>
          </p:cNvGraphicFramePr>
          <p:nvPr>
            <p:extLst>
              <p:ext uri="{D42A27DB-BD31-4B8C-83A1-F6EECF244321}">
                <p14:modId xmlns:p14="http://schemas.microsoft.com/office/powerpoint/2010/main" val="4211147107"/>
              </p:ext>
            </p:extLst>
          </p:nvPr>
        </p:nvGraphicFramePr>
        <p:xfrm>
          <a:off x="1250563" y="2450592"/>
          <a:ext cx="6598627" cy="1817056"/>
        </p:xfrm>
        <a:graphic>
          <a:graphicData uri="http://schemas.openxmlformats.org/presentationml/2006/ole">
            <mc:AlternateContent xmlns:mc="http://schemas.openxmlformats.org/markup-compatibility/2006">
              <mc:Choice xmlns:v="urn:schemas-microsoft-com:vml" Requires="v">
                <p:oleObj spid="_x0000_s958567" name="CS ChemDraw Drawing" r:id="rId4" imgW="3550455" imgH="978125" progId="ChemDraw.Document.6.0">
                  <p:embed/>
                </p:oleObj>
              </mc:Choice>
              <mc:Fallback>
                <p:oleObj name="CS ChemDraw Drawing" r:id="rId4" imgW="3550455" imgH="978125" progId="ChemDraw.Document.6.0">
                  <p:embed/>
                  <p:pic>
                    <p:nvPicPr>
                      <p:cNvPr id="0" name=""/>
                      <p:cNvPicPr/>
                      <p:nvPr/>
                    </p:nvPicPr>
                    <p:blipFill>
                      <a:blip r:embed="rId5"/>
                      <a:stretch>
                        <a:fillRect/>
                      </a:stretch>
                    </p:blipFill>
                    <p:spPr>
                      <a:xfrm>
                        <a:off x="1250563" y="2450592"/>
                        <a:ext cx="6598627" cy="1817056"/>
                      </a:xfrm>
                      <a:prstGeom prst="rect">
                        <a:avLst/>
                      </a:prstGeom>
                    </p:spPr>
                  </p:pic>
                </p:oleObj>
              </mc:Fallback>
            </mc:AlternateContent>
          </a:graphicData>
        </a:graphic>
      </p:graphicFrame>
      <p:sp>
        <p:nvSpPr>
          <p:cNvPr id="12" name="Retângulo 11">
            <a:extLst>
              <a:ext uri="{FF2B5EF4-FFF2-40B4-BE49-F238E27FC236}">
                <a16:creationId xmlns:a16="http://schemas.microsoft.com/office/drawing/2014/main" id="{B31990A8-4437-423B-B6B6-3BC2082C0C96}"/>
              </a:ext>
            </a:extLst>
          </p:cNvPr>
          <p:cNvSpPr/>
          <p:nvPr/>
        </p:nvSpPr>
        <p:spPr>
          <a:xfrm>
            <a:off x="206477" y="1725554"/>
            <a:ext cx="8686800" cy="4192069"/>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2015702"/>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2: ATOM ECONOMY</a:t>
            </a:r>
            <a:br>
              <a:rPr lang="en-US" dirty="0" smtClean="0"/>
            </a:br>
            <a:r>
              <a:rPr lang="en-US" dirty="0" smtClean="0"/>
              <a:t>CASE STUDY: IBUPROFEN</a:t>
            </a:r>
            <a:endParaRPr lang="en-US" dirty="0"/>
          </a:p>
        </p:txBody>
      </p:sp>
      <p:sp>
        <p:nvSpPr>
          <p:cNvPr id="135170" name="Rectangle 3"/>
          <p:cNvSpPr>
            <a:spLocks noGrp="1" noChangeArrowheads="1"/>
          </p:cNvSpPr>
          <p:nvPr>
            <p:ph type="body" sz="half" idx="1"/>
          </p:nvPr>
        </p:nvSpPr>
        <p:spPr>
          <a:xfrm>
            <a:off x="206477" y="1309589"/>
            <a:ext cx="8964613" cy="1981200"/>
          </a:xfrm>
          <a:noFill/>
        </p:spPr>
        <p:txBody>
          <a:bodyPr>
            <a:normAutofit/>
          </a:bodyPr>
          <a:lstStyle/>
          <a:p>
            <a:pPr marL="0" indent="0">
              <a:buNone/>
            </a:pPr>
            <a:r>
              <a:rPr lang="en-US" altLang="x-none" sz="2400" dirty="0">
                <a:latin typeface="Calibri Regular" charset="0"/>
                <a:ea typeface="ＭＳ Ｐゴシック" charset="-128"/>
              </a:rPr>
              <a:t>Traditional synthesis of ibuprofen was inefficient</a:t>
            </a:r>
          </a:p>
          <a:p>
            <a:pPr marL="0" indent="0">
              <a:buNone/>
            </a:pPr>
            <a:endParaRPr lang="en-US" altLang="x-none" sz="500" dirty="0">
              <a:latin typeface="Calibri Regular" charset="0"/>
              <a:ea typeface="ＭＳ Ｐゴシック" charset="-128"/>
            </a:endParaRPr>
          </a:p>
          <a:p>
            <a:pPr lvl="1"/>
            <a:r>
              <a:rPr lang="en-US" altLang="x-none" sz="2000" dirty="0">
                <a:latin typeface="Calibri Regular" charset="0"/>
                <a:ea typeface="ＭＳ Ｐゴシック" charset="-128"/>
              </a:rPr>
              <a:t>6 stoichiometric steps</a:t>
            </a:r>
          </a:p>
          <a:p>
            <a:pPr lvl="1"/>
            <a:r>
              <a:rPr lang="en-US" altLang="x-none" sz="2000" dirty="0">
                <a:latin typeface="Calibri Regular" charset="0"/>
                <a:ea typeface="ＭＳ Ｐゴシック" charset="-128"/>
              </a:rPr>
              <a:t>&lt;40% atom utilization	</a:t>
            </a:r>
            <a:r>
              <a:rPr lang="en-US" altLang="x-none" sz="2400" dirty="0">
                <a:latin typeface="Calibri Regular" charset="0"/>
                <a:ea typeface="ＭＳ Ｐゴシック" charset="-128"/>
              </a:rPr>
              <a:t>		</a:t>
            </a:r>
          </a:p>
          <a:p>
            <a:pPr lvl="4">
              <a:buFont typeface="Wingdings" charset="2"/>
              <a:buNone/>
            </a:pPr>
            <a:r>
              <a:rPr lang="en-US" altLang="x-none" sz="2400" dirty="0">
                <a:ea typeface="ＭＳ Ｐゴシック" charset="-128"/>
              </a:rPr>
              <a:t>						</a:t>
            </a:r>
          </a:p>
          <a:p>
            <a:pPr>
              <a:buFont typeface="Monotype Sorts" charset="2"/>
              <a:buNone/>
            </a:pPr>
            <a:endParaRPr lang="en-US" altLang="x-none" sz="2400" dirty="0">
              <a:ea typeface="ＭＳ Ｐゴシック" charset="-128"/>
            </a:endParaRPr>
          </a:p>
        </p:txBody>
      </p:sp>
      <p:graphicFrame>
        <p:nvGraphicFramePr>
          <p:cNvPr id="135171" name="Object 2">
            <a:hlinkClick r:id="" action="ppaction://ole?verb=0"/>
          </p:cNvPr>
          <p:cNvGraphicFramePr>
            <a:graphicFrameLocks noGrp="1"/>
          </p:cNvGraphicFramePr>
          <p:nvPr>
            <p:ph sz="half" idx="2"/>
            <p:extLst>
              <p:ext uri="{D42A27DB-BD31-4B8C-83A1-F6EECF244321}">
                <p14:modId xmlns:p14="http://schemas.microsoft.com/office/powerpoint/2010/main" val="1336954238"/>
              </p:ext>
            </p:extLst>
          </p:nvPr>
        </p:nvGraphicFramePr>
        <p:xfrm>
          <a:off x="1100860" y="2585726"/>
          <a:ext cx="6419850" cy="3282251"/>
        </p:xfrm>
        <a:graphic>
          <a:graphicData uri="http://schemas.openxmlformats.org/presentationml/2006/ole">
            <mc:AlternateContent xmlns:mc="http://schemas.openxmlformats.org/markup-compatibility/2006">
              <mc:Choice xmlns:v="urn:schemas-microsoft-com:vml" Requires="v">
                <p:oleObj spid="_x0000_s876789" name="ISIS/Draw Sketch" r:id="rId4" imgW="7327900" imgH="3746500" progId="ISISServer">
                  <p:embed/>
                </p:oleObj>
              </mc:Choice>
              <mc:Fallback>
                <p:oleObj name="ISIS/Draw Sketch" r:id="rId4" imgW="7327900" imgH="3746500" progId="ISISServer">
                  <p:embed/>
                  <p:pic>
                    <p:nvPicPr>
                      <p:cNvPr id="0" name=""/>
                      <p:cNvPicPr>
                        <a:picLocks noChangeArrowheads="1"/>
                      </p:cNvPicPr>
                      <p:nvPr/>
                    </p:nvPicPr>
                    <p:blipFill>
                      <a:blip r:embed="rId5">
                        <a:lum bright="-100000" contrast="-40000"/>
                        <a:extLst>
                          <a:ext uri="{28A0092B-C50C-407E-A947-70E740481C1C}">
                            <a14:useLocalDpi xmlns:a14="http://schemas.microsoft.com/office/drawing/2010/main" val="0"/>
                          </a:ext>
                        </a:extLst>
                      </a:blip>
                      <a:srcRect/>
                      <a:stretch>
                        <a:fillRect/>
                      </a:stretch>
                    </p:blipFill>
                    <p:spPr bwMode="auto">
                      <a:xfrm>
                        <a:off x="1100860" y="2585726"/>
                        <a:ext cx="6419850" cy="3282251"/>
                      </a:xfrm>
                      <a:prstGeom prst="rect">
                        <a:avLst/>
                      </a:prstGeom>
                      <a:noFill/>
                      <a:ln>
                        <a:noFill/>
                      </a:ln>
                      <a:effectLst/>
                      <a:extLst>
                        <a:ext uri="{FAA26D3D-D897-4be2-8F04-BA451C77F1D7}">
                          <ma14:placeholderFlag xmlns="" xmlns:ma14="http://schemas.microsoft.com/office/mac/drawingml/2011/main" val="1"/>
                        </a:ext>
                      </a:extLst>
                    </p:spPr>
                  </p:pic>
                </p:oleObj>
              </mc:Fallback>
            </mc:AlternateContent>
          </a:graphicData>
        </a:graphic>
      </p:graphicFrame>
      <p:sp>
        <p:nvSpPr>
          <p:cNvPr id="5" name="Retângulo 4">
            <a:extLst>
              <a:ext uri="{FF2B5EF4-FFF2-40B4-BE49-F238E27FC236}">
                <a16:creationId xmlns:a16="http://schemas.microsoft.com/office/drawing/2014/main" id="{5254F68C-12FA-4F58-92A6-DF4C9FD9BFEB}"/>
              </a:ext>
            </a:extLst>
          </p:cNvPr>
          <p:cNvSpPr/>
          <p:nvPr/>
        </p:nvSpPr>
        <p:spPr>
          <a:xfrm>
            <a:off x="206477" y="1309590"/>
            <a:ext cx="8686800" cy="466518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1419569"/>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PRINCIPLE 2: ATOM ECONOMY</a:t>
            </a:r>
            <a:br>
              <a:rPr lang="en-US" dirty="0" smtClean="0"/>
            </a:br>
            <a:r>
              <a:rPr lang="en-US" dirty="0" smtClean="0"/>
              <a:t>CASE STUDY: IBUPROFEN</a:t>
            </a:r>
            <a:endParaRPr lang="en-US" dirty="0"/>
          </a:p>
        </p:txBody>
      </p:sp>
      <p:sp>
        <p:nvSpPr>
          <p:cNvPr id="137218" name="Rectangle 3"/>
          <p:cNvSpPr>
            <a:spLocks noGrp="1" noChangeArrowheads="1"/>
          </p:cNvSpPr>
          <p:nvPr>
            <p:ph type="body" sz="half" idx="1"/>
          </p:nvPr>
        </p:nvSpPr>
        <p:spPr>
          <a:xfrm>
            <a:off x="206477" y="1242377"/>
            <a:ext cx="8964613" cy="1981200"/>
          </a:xfrm>
          <a:noFill/>
        </p:spPr>
        <p:txBody>
          <a:bodyPr>
            <a:normAutofit/>
          </a:bodyPr>
          <a:lstStyle/>
          <a:p>
            <a:pPr marL="0" indent="0">
              <a:buNone/>
            </a:pPr>
            <a:r>
              <a:rPr lang="en-US" altLang="x-none" sz="2400" dirty="0">
                <a:latin typeface="Calibri Regular" charset="0"/>
                <a:ea typeface="ＭＳ Ｐゴシック" charset="-128"/>
              </a:rPr>
              <a:t>Catalytic synthesis of ibuprofen using Green Chemistry</a:t>
            </a:r>
          </a:p>
          <a:p>
            <a:pPr marL="0" indent="0">
              <a:buNone/>
            </a:pPr>
            <a:endParaRPr lang="en-US" altLang="x-none" sz="800" dirty="0">
              <a:latin typeface="Calibri Regular" charset="0"/>
              <a:ea typeface="ＭＳ Ｐゴシック" charset="-128"/>
            </a:endParaRPr>
          </a:p>
          <a:p>
            <a:pPr lvl="1"/>
            <a:r>
              <a:rPr lang="en-US" altLang="x-none" sz="2000" dirty="0">
                <a:latin typeface="Calibri Regular" charset="0"/>
                <a:ea typeface="ＭＳ Ｐゴシック" charset="-128"/>
              </a:rPr>
              <a:t>3 catalytic steps</a:t>
            </a:r>
          </a:p>
          <a:p>
            <a:pPr lvl="1"/>
            <a:r>
              <a:rPr lang="en-US" altLang="x-none" sz="2000" dirty="0">
                <a:latin typeface="Calibri Regular" charset="0"/>
                <a:ea typeface="ＭＳ Ｐゴシック" charset="-128"/>
              </a:rPr>
              <a:t>80% atom utilization (99% with recovered acetic acid)</a:t>
            </a:r>
          </a:p>
          <a:p>
            <a:pPr lvl="1">
              <a:buFont typeface="Wingdings" charset="2"/>
              <a:buNone/>
            </a:pPr>
            <a:r>
              <a:rPr lang="en-US" altLang="x-none" sz="2000" dirty="0">
                <a:latin typeface="Calibri Regular" charset="0"/>
                <a:ea typeface="ＭＳ Ｐゴシック" charset="-128"/>
              </a:rPr>
              <a:t>									</a:t>
            </a:r>
            <a:endParaRPr lang="en-US" altLang="x-none" sz="1400" dirty="0">
              <a:latin typeface="Calibri Regular" charset="0"/>
              <a:ea typeface="ＭＳ Ｐゴシック" charset="-128"/>
            </a:endParaRPr>
          </a:p>
        </p:txBody>
      </p:sp>
      <p:graphicFrame>
        <p:nvGraphicFramePr>
          <p:cNvPr id="137219" name="Object 2">
            <a:hlinkClick r:id="" action="ppaction://ole?verb=0"/>
          </p:cNvPr>
          <p:cNvGraphicFramePr>
            <a:graphicFrameLocks noGrp="1"/>
          </p:cNvGraphicFramePr>
          <p:nvPr>
            <p:ph sz="half" idx="2"/>
            <p:extLst>
              <p:ext uri="{D42A27DB-BD31-4B8C-83A1-F6EECF244321}">
                <p14:modId xmlns:p14="http://schemas.microsoft.com/office/powerpoint/2010/main" val="3876770328"/>
              </p:ext>
            </p:extLst>
          </p:nvPr>
        </p:nvGraphicFramePr>
        <p:xfrm>
          <a:off x="593027" y="2815936"/>
          <a:ext cx="7319073" cy="2911764"/>
        </p:xfrm>
        <a:graphic>
          <a:graphicData uri="http://schemas.openxmlformats.org/presentationml/2006/ole">
            <mc:AlternateContent xmlns:mc="http://schemas.openxmlformats.org/markup-compatibility/2006">
              <mc:Choice xmlns:v="urn:schemas-microsoft-com:vml" Requires="v">
                <p:oleObj spid="_x0000_s878835" name="ISIS/Draw Sketch" r:id="rId4" imgW="5778500" imgH="2298700" progId="ISISServer">
                  <p:embed/>
                </p:oleObj>
              </mc:Choice>
              <mc:Fallback>
                <p:oleObj name="ISIS/Draw Sketch" r:id="rId4" imgW="5778500" imgH="2298700" progId="ISISServer">
                  <p:embed/>
                  <p:pic>
                    <p:nvPicPr>
                      <p:cNvPr id="0" name=""/>
                      <p:cNvPicPr>
                        <a:picLocks noChangeArrowheads="1"/>
                      </p:cNvPicPr>
                      <p:nvPr/>
                    </p:nvPicPr>
                    <p:blipFill>
                      <a:blip r:embed="rId5">
                        <a:lum bright="-100000" contrast="-40000"/>
                        <a:extLst>
                          <a:ext uri="{28A0092B-C50C-407E-A947-70E740481C1C}">
                            <a14:useLocalDpi xmlns:a14="http://schemas.microsoft.com/office/drawing/2010/main" val="0"/>
                          </a:ext>
                        </a:extLst>
                      </a:blip>
                      <a:srcRect/>
                      <a:stretch>
                        <a:fillRect/>
                      </a:stretch>
                    </p:blipFill>
                    <p:spPr bwMode="auto">
                      <a:xfrm>
                        <a:off x="593027" y="2815936"/>
                        <a:ext cx="7319073" cy="2911764"/>
                      </a:xfrm>
                      <a:prstGeom prst="rect">
                        <a:avLst/>
                      </a:prstGeom>
                      <a:noFill/>
                      <a:ln>
                        <a:noFill/>
                      </a:ln>
                      <a:effectLst/>
                      <a:extLst>
                        <a:ext uri="{FAA26D3D-D897-4be2-8F04-BA451C77F1D7}">
                          <ma14:placeholderFlag xmlns="" xmlns:ma14="http://schemas.microsoft.com/office/mac/drawingml/2011/main" val="1"/>
                        </a:ext>
                      </a:extLst>
                    </p:spPr>
                  </p:pic>
                </p:oleObj>
              </mc:Fallback>
            </mc:AlternateContent>
          </a:graphicData>
        </a:graphic>
      </p:graphicFrame>
      <p:sp>
        <p:nvSpPr>
          <p:cNvPr id="2" name="Rectangle 1"/>
          <p:cNvSpPr/>
          <p:nvPr/>
        </p:nvSpPr>
        <p:spPr>
          <a:xfrm>
            <a:off x="7779116" y="5649891"/>
            <a:ext cx="1039067" cy="369332"/>
          </a:xfrm>
          <a:prstGeom prst="rect">
            <a:avLst/>
          </a:prstGeom>
        </p:spPr>
        <p:txBody>
          <a:bodyPr wrap="none">
            <a:spAutoFit/>
          </a:bodyPr>
          <a:lstStyle/>
          <a:p>
            <a:pPr lvl="1">
              <a:buFont typeface="Wingdings" charset="2"/>
              <a:buNone/>
            </a:pPr>
            <a:r>
              <a:rPr lang="en-US" altLang="x-none" dirty="0">
                <a:latin typeface="Calibri Regular" charset="0"/>
                <a:ea typeface="ＭＳ Ｐゴシック" charset="-128"/>
              </a:rPr>
              <a:t>BHC</a:t>
            </a:r>
          </a:p>
        </p:txBody>
      </p:sp>
      <p:sp>
        <p:nvSpPr>
          <p:cNvPr id="6" name="Retângulo 5">
            <a:extLst>
              <a:ext uri="{FF2B5EF4-FFF2-40B4-BE49-F238E27FC236}">
                <a16:creationId xmlns:a16="http://schemas.microsoft.com/office/drawing/2014/main" id="{7CB19774-76E2-4728-82DE-52624121C232}"/>
              </a:ext>
            </a:extLst>
          </p:cNvPr>
          <p:cNvSpPr/>
          <p:nvPr/>
        </p:nvSpPr>
        <p:spPr>
          <a:xfrm>
            <a:off x="206477" y="1242377"/>
            <a:ext cx="8686800" cy="4776846"/>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4377975"/>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ChangeArrowheads="1"/>
          </p:cNvSpPr>
          <p:nvPr>
            <p:ph type="ctrTitle"/>
          </p:nvPr>
        </p:nvSpPr>
        <p:spPr>
          <a:xfrm>
            <a:off x="252000" y="1818409"/>
            <a:ext cx="8640000" cy="3221182"/>
          </a:xfrm>
          <a:noFill/>
        </p:spPr>
        <p:txBody>
          <a:bodyPr anchor="ctr">
            <a:noAutofit/>
          </a:bodyPr>
          <a:lstStyle/>
          <a:p>
            <a:pPr algn="ctr"/>
            <a:r>
              <a:rPr lang="en-US" altLang="x-none" sz="3200" b="1" dirty="0">
                <a:solidFill>
                  <a:srgbClr val="EFB841"/>
                </a:solidFill>
                <a:latin typeface="Calibri Regular" charset="0"/>
                <a:ea typeface="ＭＳ Ｐゴシック" charset="-128"/>
              </a:rPr>
              <a:t>PRINCIPLE 3</a:t>
            </a: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Wherever practicable, synthetic methodologies should be designed to use and generate substances that possess little or no toxicity to human health or to the environment.</a:t>
            </a:r>
          </a:p>
        </p:txBody>
      </p:sp>
    </p:spTree>
    <p:extLst>
      <p:ext uri="{BB962C8B-B14F-4D97-AF65-F5344CB8AC3E}">
        <p14:creationId xmlns:p14="http://schemas.microsoft.com/office/powerpoint/2010/main" val="1150317066"/>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3: NON-TOXIC SUBSTANCES</a:t>
            </a:r>
            <a:endParaRPr lang="en-US" dirty="0"/>
          </a:p>
        </p:txBody>
      </p:sp>
      <p:sp>
        <p:nvSpPr>
          <p:cNvPr id="3" name="Content Placeholder 2"/>
          <p:cNvSpPr>
            <a:spLocks noGrp="1"/>
          </p:cNvSpPr>
          <p:nvPr>
            <p:ph idx="1"/>
          </p:nvPr>
        </p:nvSpPr>
        <p:spPr/>
        <p:txBody>
          <a:bodyPr>
            <a:normAutofit/>
          </a:bodyPr>
          <a:lstStyle/>
          <a:p>
            <a:pPr marL="0" indent="0" algn="ctr">
              <a:buNone/>
            </a:pPr>
            <a:r>
              <a:rPr lang="en-US" sz="2800" dirty="0"/>
              <a:t>Ideally, non-toxic substances are used to synthesize a chemical product.</a:t>
            </a:r>
          </a:p>
          <a:p>
            <a:pPr algn="ctr"/>
            <a:endParaRPr lang="en-US" sz="500" dirty="0"/>
          </a:p>
          <a:p>
            <a:pPr algn="ctr"/>
            <a:endParaRPr lang="en-US" sz="500" dirty="0"/>
          </a:p>
          <a:p>
            <a:pPr algn="ctr"/>
            <a:endParaRPr lang="en-US" sz="500" dirty="0"/>
          </a:p>
          <a:p>
            <a:pPr algn="ctr"/>
            <a:endParaRPr lang="en-US" sz="500" dirty="0"/>
          </a:p>
          <a:p>
            <a:pPr algn="ctr"/>
            <a:endParaRPr lang="en-US" sz="500" dirty="0"/>
          </a:p>
          <a:p>
            <a:pPr algn="ctr"/>
            <a:endParaRPr lang="en-US" sz="500" dirty="0"/>
          </a:p>
          <a:p>
            <a:pPr marL="0" indent="0" algn="ctr">
              <a:buNone/>
            </a:pPr>
            <a:r>
              <a:rPr lang="en-US" sz="2800" dirty="0"/>
              <a:t>Polycarbonate (thermoplastic polymer) has been made using phosgene, a chemical warfare agent.</a:t>
            </a:r>
          </a:p>
        </p:txBody>
      </p:sp>
    </p:spTree>
    <p:extLst>
      <p:ext uri="{BB962C8B-B14F-4D97-AF65-F5344CB8AC3E}">
        <p14:creationId xmlns:p14="http://schemas.microsoft.com/office/powerpoint/2010/main" val="12370012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3"/>
          <p:cNvSpPr>
            <a:spLocks noChangeArrowheads="1"/>
          </p:cNvSpPr>
          <p:nvPr/>
        </p:nvSpPr>
        <p:spPr bwMode="auto">
          <a:xfrm>
            <a:off x="348829" y="3791390"/>
            <a:ext cx="8763000"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342900" indent="-342900">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indent="0">
              <a:spcBef>
                <a:spcPct val="20000"/>
              </a:spcBef>
              <a:buClr>
                <a:schemeClr val="tx1"/>
              </a:buClr>
              <a:buSzPct val="75000"/>
            </a:pPr>
            <a:r>
              <a:rPr lang="en-US" altLang="x-none" sz="2200" dirty="0">
                <a:latin typeface="Calibri Regular" charset="0"/>
              </a:rPr>
              <a:t>Disadvantages</a:t>
            </a:r>
          </a:p>
          <a:p>
            <a:pPr>
              <a:spcBef>
                <a:spcPct val="20000"/>
              </a:spcBef>
              <a:buClr>
                <a:schemeClr val="tx1"/>
              </a:buClr>
              <a:buSzPct val="75000"/>
              <a:buFont typeface="Arial" charset="0"/>
              <a:buChar char="•"/>
            </a:pPr>
            <a:r>
              <a:rPr lang="en-US" altLang="x-none" sz="2200" dirty="0">
                <a:latin typeface="Calibri Regular" charset="0"/>
              </a:rPr>
              <a:t>Using isocyanides which cause skin and respiratory problems</a:t>
            </a:r>
          </a:p>
          <a:p>
            <a:pPr>
              <a:spcBef>
                <a:spcPct val="20000"/>
              </a:spcBef>
              <a:buClr>
                <a:schemeClr val="tx1"/>
              </a:buClr>
              <a:buSzPct val="75000"/>
              <a:buFont typeface="Arial" charset="0"/>
              <a:buChar char="•"/>
            </a:pPr>
            <a:r>
              <a:rPr lang="en-US" altLang="x-none" sz="2200" dirty="0">
                <a:latin typeface="Calibri Regular" charset="0"/>
              </a:rPr>
              <a:t>When burned, they form toxic and corrosive fumes</a:t>
            </a:r>
          </a:p>
          <a:p>
            <a:pPr>
              <a:spcBef>
                <a:spcPct val="20000"/>
              </a:spcBef>
              <a:buClr>
                <a:schemeClr val="tx1"/>
              </a:buClr>
              <a:buSzPct val="75000"/>
              <a:buFont typeface="Arial" charset="0"/>
              <a:buChar char="•"/>
            </a:pPr>
            <a:r>
              <a:rPr lang="en-US" altLang="x-none" sz="2200" dirty="0">
                <a:latin typeface="Calibri Regular" charset="0"/>
              </a:rPr>
              <a:t>Highly regulated by the US government</a:t>
            </a:r>
          </a:p>
          <a:p>
            <a:pPr marL="800100" lvl="1" indent="-342900" eaLnBrk="1">
              <a:spcBef>
                <a:spcPct val="20000"/>
              </a:spcBef>
              <a:buFont typeface="Arial" charset="0"/>
              <a:buChar char="•"/>
            </a:pPr>
            <a:endParaRPr lang="en-US" altLang="x-none" sz="2200" dirty="0">
              <a:latin typeface="Calibri Regular" charset="0"/>
            </a:endParaRPr>
          </a:p>
        </p:txBody>
      </p:sp>
      <p:sp>
        <p:nvSpPr>
          <p:cNvPr id="2" name="TextBox 1"/>
          <p:cNvSpPr txBox="1"/>
          <p:nvPr/>
        </p:nvSpPr>
        <p:spPr>
          <a:xfrm>
            <a:off x="206477" y="1391213"/>
            <a:ext cx="8167942" cy="523220"/>
          </a:xfrm>
          <a:prstGeom prst="rect">
            <a:avLst/>
          </a:prstGeom>
          <a:noFill/>
        </p:spPr>
        <p:txBody>
          <a:bodyPr wrap="none" rtlCol="0">
            <a:spAutoFit/>
          </a:bodyPr>
          <a:lstStyle/>
          <a:p>
            <a:r>
              <a:rPr lang="en-US" sz="2800" dirty="0">
                <a:solidFill>
                  <a:srgbClr val="1D9485"/>
                </a:solidFill>
              </a:rPr>
              <a:t>Traditional synthesis of polyurethane using isocyanides</a:t>
            </a:r>
          </a:p>
        </p:txBody>
      </p:sp>
      <p:pic>
        <p:nvPicPr>
          <p:cNvPr id="3" name="Picture 2"/>
          <p:cNvPicPr>
            <a:picLocks noChangeAspect="1"/>
          </p:cNvPicPr>
          <p:nvPr/>
        </p:nvPicPr>
        <p:blipFill>
          <a:blip r:embed="rId3"/>
          <a:stretch>
            <a:fillRect/>
          </a:stretch>
        </p:blipFill>
        <p:spPr>
          <a:xfrm>
            <a:off x="348829" y="2371253"/>
            <a:ext cx="8402096" cy="996528"/>
          </a:xfrm>
          <a:prstGeom prst="rect">
            <a:avLst/>
          </a:prstGeom>
        </p:spPr>
      </p:pic>
      <p:sp>
        <p:nvSpPr>
          <p:cNvPr id="6" name="Retângulo 5">
            <a:extLst>
              <a:ext uri="{FF2B5EF4-FFF2-40B4-BE49-F238E27FC236}">
                <a16:creationId xmlns:a16="http://schemas.microsoft.com/office/drawing/2014/main" id="{B54C536D-0202-4E16-8C6D-23E3541EB75D}"/>
              </a:ext>
            </a:extLst>
          </p:cNvPr>
          <p:cNvSpPr/>
          <p:nvPr/>
        </p:nvSpPr>
        <p:spPr>
          <a:xfrm>
            <a:off x="206477" y="1376911"/>
            <a:ext cx="8686800" cy="462215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p:txBody>
          <a:bodyPr/>
          <a:lstStyle/>
          <a:p>
            <a:r>
              <a:rPr lang="en-US" dirty="0" smtClean="0"/>
              <a:t>PRINCIPLE 3: NON-TOXIC SUBSTANCES</a:t>
            </a:r>
            <a:br>
              <a:rPr lang="en-US" dirty="0" smtClean="0"/>
            </a:br>
            <a:r>
              <a:rPr lang="en-US" dirty="0" smtClean="0"/>
              <a:t>CASE STUDY: POLYURETHANE </a:t>
            </a:r>
            <a:endParaRPr lang="en-US" dirty="0"/>
          </a:p>
        </p:txBody>
      </p:sp>
    </p:spTree>
    <p:extLst>
      <p:ext uri="{BB962C8B-B14F-4D97-AF65-F5344CB8AC3E}">
        <p14:creationId xmlns:p14="http://schemas.microsoft.com/office/powerpoint/2010/main" val="11273786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3"/>
          <p:cNvSpPr>
            <a:spLocks noChangeArrowheads="1"/>
          </p:cNvSpPr>
          <p:nvPr/>
        </p:nvSpPr>
        <p:spPr bwMode="auto">
          <a:xfrm>
            <a:off x="559650" y="4019571"/>
            <a:ext cx="8108043"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342900" indent="-342900">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indent="0">
              <a:spcBef>
                <a:spcPct val="20000"/>
              </a:spcBef>
              <a:buClr>
                <a:schemeClr val="tx1"/>
              </a:buClr>
              <a:buSzPct val="75000"/>
            </a:pPr>
            <a:r>
              <a:rPr lang="en-US" altLang="x-none" sz="2200" dirty="0">
                <a:latin typeface="Calibri Regular" charset="0"/>
              </a:rPr>
              <a:t>Advantages</a:t>
            </a:r>
          </a:p>
          <a:p>
            <a:pPr>
              <a:spcBef>
                <a:spcPct val="20000"/>
              </a:spcBef>
              <a:buClr>
                <a:schemeClr val="tx1"/>
              </a:buClr>
              <a:buSzPct val="75000"/>
              <a:buFont typeface="Arial" charset="0"/>
              <a:buChar char="•"/>
            </a:pPr>
            <a:r>
              <a:rPr lang="en-US" altLang="x-none" sz="2200" dirty="0">
                <a:latin typeface="Calibri Regular" charset="0"/>
              </a:rPr>
              <a:t>No </a:t>
            </a:r>
            <a:r>
              <a:rPr lang="en-US" altLang="x-none" sz="2200" dirty="0" err="1">
                <a:latin typeface="Calibri Regular" charset="0"/>
              </a:rPr>
              <a:t>isocyanide</a:t>
            </a:r>
            <a:r>
              <a:rPr lang="en-US" altLang="x-none" sz="2200" dirty="0">
                <a:latin typeface="Calibri Regular" charset="0"/>
              </a:rPr>
              <a:t> is used in the synthesis.</a:t>
            </a:r>
          </a:p>
          <a:p>
            <a:pPr>
              <a:spcBef>
                <a:spcPct val="20000"/>
              </a:spcBef>
              <a:buClr>
                <a:schemeClr val="tx1"/>
              </a:buClr>
              <a:buSzPct val="75000"/>
              <a:buFont typeface="Arial" charset="0"/>
              <a:buChar char="•"/>
            </a:pPr>
            <a:r>
              <a:rPr lang="en-US" altLang="x-none" sz="2200" dirty="0">
                <a:latin typeface="Calibri Regular" charset="0"/>
              </a:rPr>
              <a:t>Product is stable, and has increased resistance properties due to intramolecular hydrogen bonds.</a:t>
            </a:r>
          </a:p>
        </p:txBody>
      </p:sp>
      <p:sp>
        <p:nvSpPr>
          <p:cNvPr id="2" name="TextBox 1"/>
          <p:cNvSpPr txBox="1"/>
          <p:nvPr/>
        </p:nvSpPr>
        <p:spPr>
          <a:xfrm>
            <a:off x="559650" y="1410697"/>
            <a:ext cx="8763000" cy="954107"/>
          </a:xfrm>
          <a:prstGeom prst="rect">
            <a:avLst/>
          </a:prstGeom>
          <a:noFill/>
        </p:spPr>
        <p:txBody>
          <a:bodyPr wrap="square" rtlCol="0">
            <a:spAutoFit/>
          </a:bodyPr>
          <a:lstStyle/>
          <a:p>
            <a:r>
              <a:rPr lang="en-US" sz="2800" dirty="0">
                <a:solidFill>
                  <a:srgbClr val="1D9485"/>
                </a:solidFill>
              </a:rPr>
              <a:t>Non-</a:t>
            </a:r>
            <a:r>
              <a:rPr lang="en-US" sz="2800" dirty="0" err="1">
                <a:solidFill>
                  <a:srgbClr val="1D9485"/>
                </a:solidFill>
              </a:rPr>
              <a:t>isocyanide</a:t>
            </a:r>
            <a:r>
              <a:rPr lang="en-US" sz="2800" dirty="0">
                <a:solidFill>
                  <a:srgbClr val="1D9485"/>
                </a:solidFill>
              </a:rPr>
              <a:t> synthesis of polyurethane using green chemistry</a:t>
            </a:r>
          </a:p>
        </p:txBody>
      </p:sp>
      <p:pic>
        <p:nvPicPr>
          <p:cNvPr id="3" name="Picture 2"/>
          <p:cNvPicPr>
            <a:picLocks noChangeAspect="1"/>
          </p:cNvPicPr>
          <p:nvPr/>
        </p:nvPicPr>
        <p:blipFill>
          <a:blip r:embed="rId3"/>
          <a:stretch>
            <a:fillRect/>
          </a:stretch>
        </p:blipFill>
        <p:spPr>
          <a:xfrm>
            <a:off x="439992" y="2364804"/>
            <a:ext cx="8347358" cy="1369987"/>
          </a:xfrm>
          <a:prstGeom prst="rect">
            <a:avLst/>
          </a:prstGeom>
        </p:spPr>
      </p:pic>
      <p:sp>
        <p:nvSpPr>
          <p:cNvPr id="4" name="TextBox 3"/>
          <p:cNvSpPr txBox="1"/>
          <p:nvPr/>
        </p:nvSpPr>
        <p:spPr>
          <a:xfrm>
            <a:off x="6042050" y="5546415"/>
            <a:ext cx="2842509" cy="523220"/>
          </a:xfrm>
          <a:prstGeom prst="rect">
            <a:avLst/>
          </a:prstGeom>
          <a:noFill/>
        </p:spPr>
        <p:txBody>
          <a:bodyPr wrap="square" rtlCol="0">
            <a:spAutoFit/>
          </a:bodyPr>
          <a:lstStyle/>
          <a:p>
            <a:pPr algn="r"/>
            <a:r>
              <a:rPr lang="en-US" sz="1400" dirty="0"/>
              <a:t>Hybrid Coating Technologies</a:t>
            </a:r>
          </a:p>
          <a:p>
            <a:pPr algn="r"/>
            <a:r>
              <a:rPr lang="en-US" sz="1400" dirty="0"/>
              <a:t>Nanotech Industries</a:t>
            </a:r>
          </a:p>
        </p:txBody>
      </p:sp>
      <p:sp>
        <p:nvSpPr>
          <p:cNvPr id="7" name="Retângulo 6">
            <a:extLst>
              <a:ext uri="{FF2B5EF4-FFF2-40B4-BE49-F238E27FC236}">
                <a16:creationId xmlns:a16="http://schemas.microsoft.com/office/drawing/2014/main" id="{25FCCB32-CBA2-49FD-9A47-84472B0502B2}"/>
              </a:ext>
            </a:extLst>
          </p:cNvPr>
          <p:cNvSpPr/>
          <p:nvPr/>
        </p:nvSpPr>
        <p:spPr>
          <a:xfrm>
            <a:off x="202118" y="1301877"/>
            <a:ext cx="8686800" cy="4748980"/>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p:txBody>
          <a:bodyPr/>
          <a:lstStyle/>
          <a:p>
            <a:r>
              <a:rPr lang="en-US" dirty="0" smtClean="0"/>
              <a:t>PRINCIPLE 3: NON-TOXIC SUBSTANCES</a:t>
            </a:r>
            <a:br>
              <a:rPr lang="en-US" dirty="0" smtClean="0"/>
            </a:br>
            <a:r>
              <a:rPr lang="en-US" dirty="0" smtClean="0"/>
              <a:t>CASE STUDY: POLYURETHANE </a:t>
            </a:r>
            <a:endParaRPr lang="en-US" dirty="0"/>
          </a:p>
        </p:txBody>
      </p:sp>
    </p:spTree>
    <p:extLst>
      <p:ext uri="{BB962C8B-B14F-4D97-AF65-F5344CB8AC3E}">
        <p14:creationId xmlns:p14="http://schemas.microsoft.com/office/powerpoint/2010/main" val="17735294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326571" y="1449361"/>
            <a:ext cx="8436428" cy="4608169"/>
          </a:xfrm>
          <a:prstGeom prst="rect">
            <a:avLst/>
          </a:prstGeom>
        </p:spPr>
        <p:txBody>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None/>
            </a:pPr>
            <a:r>
              <a:rPr lang="en-US" sz="2800" dirty="0"/>
              <a:t>Conventional paper bleaching: Chlorine dioxide (ClO</a:t>
            </a:r>
            <a:r>
              <a:rPr lang="en-US" sz="2800" baseline="-25000" dirty="0"/>
              <a:t>2</a:t>
            </a:r>
            <a:r>
              <a:rPr lang="en-US" sz="2800" dirty="0"/>
              <a:t>)</a:t>
            </a:r>
          </a:p>
          <a:p>
            <a:pPr marL="0" indent="0">
              <a:buNone/>
            </a:pPr>
            <a:r>
              <a:rPr lang="en-US" sz="2200" dirty="0"/>
              <a:t>Disadvantages:</a:t>
            </a:r>
          </a:p>
          <a:p>
            <a:pPr marL="530225"/>
            <a:r>
              <a:rPr lang="en-US" sz="2200" dirty="0"/>
              <a:t>Produces unacceptable quantities of chlorinated pollutants, and many are exceptionally toxic.</a:t>
            </a:r>
          </a:p>
          <a:p>
            <a:endParaRPr lang="en-US" dirty="0"/>
          </a:p>
          <a:p>
            <a:pPr marL="0" indent="0">
              <a:buNone/>
            </a:pPr>
            <a:r>
              <a:rPr lang="en-US" sz="2800" dirty="0"/>
              <a:t>Novel technology for paper bleaching with TAML/H</a:t>
            </a:r>
            <a:r>
              <a:rPr lang="en-US" sz="2800" baseline="-25000" dirty="0"/>
              <a:t>2</a:t>
            </a:r>
            <a:r>
              <a:rPr lang="en-US" sz="2800" dirty="0"/>
              <a:t>O</a:t>
            </a:r>
            <a:r>
              <a:rPr lang="en-US" sz="2800" baseline="-25000" dirty="0"/>
              <a:t>2 </a:t>
            </a:r>
            <a:r>
              <a:rPr lang="en-US" sz="2800" dirty="0"/>
              <a:t>using green chemistry.</a:t>
            </a:r>
            <a:endParaRPr lang="en-US" sz="2800" baseline="-25000" dirty="0"/>
          </a:p>
          <a:p>
            <a:pPr marL="0" indent="0">
              <a:buNone/>
            </a:pPr>
            <a:r>
              <a:rPr lang="en-US" sz="2200" dirty="0"/>
              <a:t>Advantages:</a:t>
            </a:r>
          </a:p>
          <a:p>
            <a:pPr marL="530225"/>
            <a:r>
              <a:rPr lang="en-US" sz="2200" dirty="0"/>
              <a:t>Alternative catalytic breakdown of H</a:t>
            </a:r>
            <a:r>
              <a:rPr lang="en-US" sz="2200" baseline="-25000" dirty="0"/>
              <a:t>2</a:t>
            </a:r>
            <a:r>
              <a:rPr lang="en-US" sz="2200" dirty="0"/>
              <a:t>O</a:t>
            </a:r>
            <a:r>
              <a:rPr lang="en-US" sz="2200" baseline="-25000" dirty="0"/>
              <a:t>2</a:t>
            </a:r>
            <a:r>
              <a:rPr lang="en-US" sz="2200" dirty="0"/>
              <a:t> to provide the oxidative equivalent</a:t>
            </a:r>
          </a:p>
          <a:p>
            <a:pPr marL="530225"/>
            <a:r>
              <a:rPr lang="en-US" sz="2200" dirty="0"/>
              <a:t>Lower temperature and time requirement</a:t>
            </a:r>
          </a:p>
        </p:txBody>
      </p:sp>
      <p:sp>
        <p:nvSpPr>
          <p:cNvPr id="5" name="Retângulo 4">
            <a:extLst>
              <a:ext uri="{FF2B5EF4-FFF2-40B4-BE49-F238E27FC236}">
                <a16:creationId xmlns:a16="http://schemas.microsoft.com/office/drawing/2014/main" id="{B74A8160-0FA9-422D-9218-464879CB9339}"/>
              </a:ext>
            </a:extLst>
          </p:cNvPr>
          <p:cNvSpPr/>
          <p:nvPr/>
        </p:nvSpPr>
        <p:spPr>
          <a:xfrm>
            <a:off x="206477" y="3337155"/>
            <a:ext cx="8686800" cy="2595717"/>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tângulo 5">
            <a:extLst>
              <a:ext uri="{FF2B5EF4-FFF2-40B4-BE49-F238E27FC236}">
                <a16:creationId xmlns:a16="http://schemas.microsoft.com/office/drawing/2014/main" id="{1F984ED7-EC4A-4A87-A688-3EF75DB20AD8}"/>
              </a:ext>
            </a:extLst>
          </p:cNvPr>
          <p:cNvSpPr/>
          <p:nvPr/>
        </p:nvSpPr>
        <p:spPr>
          <a:xfrm>
            <a:off x="206477" y="1390369"/>
            <a:ext cx="8686800" cy="171393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PRINCIPLE 3: NON-TOXIC SUBSTANCES </a:t>
            </a:r>
            <a:endParaRPr lang="en-US" dirty="0"/>
          </a:p>
        </p:txBody>
      </p:sp>
    </p:spTree>
    <p:extLst>
      <p:ext uri="{BB962C8B-B14F-4D97-AF65-F5344CB8AC3E}">
        <p14:creationId xmlns:p14="http://schemas.microsoft.com/office/powerpoint/2010/main" val="2952364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Grp="1" noChangeArrowheads="1"/>
          </p:cNvSpPr>
          <p:nvPr>
            <p:ph type="ctrTitle"/>
          </p:nvPr>
        </p:nvSpPr>
        <p:spPr>
          <a:xfrm>
            <a:off x="252000" y="2341635"/>
            <a:ext cx="8640000" cy="2174731"/>
          </a:xfrm>
          <a:noFill/>
        </p:spPr>
        <p:txBody>
          <a:bodyPr anchor="ctr">
            <a:noAutofit/>
          </a:bodyPr>
          <a:lstStyle/>
          <a:p>
            <a:pPr algn="ctr"/>
            <a:r>
              <a:rPr lang="en-US" altLang="x-none" sz="3200" b="1" dirty="0">
                <a:solidFill>
                  <a:srgbClr val="EFB841"/>
                </a:solidFill>
                <a:latin typeface="Calibri Regular" charset="0"/>
                <a:ea typeface="ＭＳ Ｐゴシック" charset="-128"/>
              </a:rPr>
              <a:t>PRINCIPLE 4</a:t>
            </a: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Chemical products should be designed to preserve efficacy of function while reducing toxicity.</a:t>
            </a:r>
          </a:p>
        </p:txBody>
      </p:sp>
    </p:spTree>
    <p:extLst>
      <p:ext uri="{BB962C8B-B14F-4D97-AF65-F5344CB8AC3E}">
        <p14:creationId xmlns:p14="http://schemas.microsoft.com/office/powerpoint/2010/main" val="36073648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Autofit/>
          </a:bodyPr>
          <a:lstStyle/>
          <a:p>
            <a:pPr eaLnBrk="1" hangingPunct="1">
              <a:defRPr/>
            </a:pPr>
            <a:r>
              <a:rPr lang="en-US" dirty="0" smtClean="0">
                <a:cs typeface="ＭＳ Ｐゴシック" pitchFamily="-106" charset="-128"/>
              </a:rPr>
              <a:t>THE FOCUS ON CHEMICAL DESIGN</a:t>
            </a:r>
            <a:endParaRPr lang="en-US" dirty="0">
              <a:cs typeface="ＭＳ Ｐゴシック" pitchFamily="-106" charset="-128"/>
            </a:endParaRPr>
          </a:p>
        </p:txBody>
      </p:sp>
      <p:sp>
        <p:nvSpPr>
          <p:cNvPr id="12291" name="Rectangle 3"/>
          <p:cNvSpPr>
            <a:spLocks noGrp="1" noChangeArrowheads="1"/>
          </p:cNvSpPr>
          <p:nvPr>
            <p:ph type="body" sz="half" idx="2"/>
          </p:nvPr>
        </p:nvSpPr>
        <p:spPr>
          <a:xfrm>
            <a:off x="4648200" y="1796225"/>
            <a:ext cx="4038600" cy="4334700"/>
          </a:xfrm>
        </p:spPr>
        <p:txBody>
          <a:bodyPr>
            <a:normAutofit/>
          </a:bodyPr>
          <a:lstStyle/>
          <a:p>
            <a:pPr marL="0" indent="11113" eaLnBrk="1" hangingPunct="1">
              <a:lnSpc>
                <a:spcPct val="90000"/>
              </a:lnSpc>
              <a:buFont typeface="Wingdings" pitchFamily="-106" charset="2"/>
              <a:buNone/>
              <a:defRPr/>
            </a:pPr>
            <a:r>
              <a:rPr lang="en-US" sz="2400" dirty="0" smtClean="0">
                <a:cs typeface="ＭＳ Ｐゴシック" pitchFamily="-106" charset="-128"/>
              </a:rPr>
              <a:t>The </a:t>
            </a:r>
            <a:r>
              <a:rPr lang="en-US" sz="2400" dirty="0">
                <a:cs typeface="ＭＳ Ｐゴシック" pitchFamily="-106" charset="-128"/>
              </a:rPr>
              <a:t>moment chemists initiate designing, they are making choices about the human health and environmental impacts of their product:</a:t>
            </a: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7200" y="1796225"/>
            <a:ext cx="4016036" cy="3592121"/>
          </a:xfrm>
          <a:prstGeom prst="rect">
            <a:avLst/>
          </a:prstGeom>
        </p:spPr>
      </p:pic>
      <p:sp>
        <p:nvSpPr>
          <p:cNvPr id="4" name="TextBox 3"/>
          <p:cNvSpPr txBox="1"/>
          <p:nvPr/>
        </p:nvSpPr>
        <p:spPr>
          <a:xfrm>
            <a:off x="4714573" y="3617764"/>
            <a:ext cx="3997627" cy="1323439"/>
          </a:xfrm>
          <a:prstGeom prst="rect">
            <a:avLst/>
          </a:prstGeom>
          <a:noFill/>
        </p:spPr>
        <p:txBody>
          <a:bodyPr wrap="square" rtlCol="0">
            <a:spAutoFit/>
          </a:bodyPr>
          <a:lstStyle/>
          <a:p>
            <a:pPr marL="285750" indent="-285750">
              <a:buFont typeface="Arial" charset="0"/>
              <a:buChar char="•"/>
            </a:pPr>
            <a:r>
              <a:rPr lang="en-US" sz="2000" dirty="0"/>
              <a:t>Design is intended</a:t>
            </a:r>
          </a:p>
          <a:p>
            <a:pPr marL="285750" indent="-285750">
              <a:buFont typeface="Arial" charset="0"/>
              <a:buChar char="•"/>
            </a:pPr>
            <a:r>
              <a:rPr lang="en-US" sz="2000" dirty="0"/>
              <a:t>All characteristics, including performance and toxicity, can be designed</a:t>
            </a:r>
          </a:p>
        </p:txBody>
      </p:sp>
      <p:sp>
        <p:nvSpPr>
          <p:cNvPr id="2" name="TextBox 1"/>
          <p:cNvSpPr txBox="1"/>
          <p:nvPr/>
        </p:nvSpPr>
        <p:spPr>
          <a:xfrm>
            <a:off x="457200" y="5473575"/>
            <a:ext cx="3064557" cy="276999"/>
          </a:xfrm>
          <a:prstGeom prst="rect">
            <a:avLst/>
          </a:prstGeom>
          <a:noFill/>
        </p:spPr>
        <p:txBody>
          <a:bodyPr wrap="none" rtlCol="0">
            <a:spAutoFit/>
          </a:bodyPr>
          <a:lstStyle/>
          <a:p>
            <a:r>
              <a:rPr lang="en-US" sz="1200" dirty="0"/>
              <a:t>Image source: </a:t>
            </a:r>
            <a:r>
              <a:rPr lang="en-US" sz="1200" dirty="0" err="1"/>
              <a:t>ChemDoodle</a:t>
            </a:r>
            <a:r>
              <a:rPr lang="en-US" sz="1200" dirty="0"/>
              <a:t> Web Components</a:t>
            </a:r>
          </a:p>
        </p:txBody>
      </p:sp>
    </p:spTree>
    <p:extLst>
      <p:ext uri="{BB962C8B-B14F-4D97-AF65-F5344CB8AC3E}">
        <p14:creationId xmlns:p14="http://schemas.microsoft.com/office/powerpoint/2010/main" val="894317182"/>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Grp="1" noChangeArrowheads="1"/>
          </p:cNvSpPr>
          <p:nvPr>
            <p:ph type="title"/>
          </p:nvPr>
        </p:nvSpPr>
        <p:spPr/>
        <p:txBody>
          <a:bodyPr>
            <a:normAutofit/>
          </a:bodyPr>
          <a:lstStyle/>
          <a:p>
            <a:pPr algn="ctr"/>
            <a:r>
              <a:rPr lang="en-US" altLang="x-none" dirty="0" smtClean="0">
                <a:ea typeface="ＭＳ Ｐゴシック" charset="-128"/>
              </a:rPr>
              <a:t>THE MODERN MOTTO OF TOXICOLOGY </a:t>
            </a:r>
            <a:endParaRPr lang="en-US" altLang="x-none" dirty="0">
              <a:ea typeface="ＭＳ Ｐゴシック" charset="-128"/>
            </a:endParaRPr>
          </a:p>
        </p:txBody>
      </p:sp>
      <p:sp>
        <p:nvSpPr>
          <p:cNvPr id="83970" name="Rectangle 3"/>
          <p:cNvSpPr>
            <a:spLocks noGrp="1" noChangeArrowheads="1"/>
          </p:cNvSpPr>
          <p:nvPr>
            <p:ph idx="1"/>
          </p:nvPr>
        </p:nvSpPr>
        <p:spPr>
          <a:xfrm>
            <a:off x="462396" y="1456747"/>
            <a:ext cx="7886700" cy="4351338"/>
          </a:xfrm>
        </p:spPr>
        <p:txBody>
          <a:bodyPr>
            <a:normAutofit/>
          </a:bodyPr>
          <a:lstStyle/>
          <a:p>
            <a:pPr marL="0" indent="0" algn="ctr">
              <a:buNone/>
            </a:pPr>
            <a:endParaRPr lang="en-US" altLang="x-none" sz="2800" dirty="0">
              <a:ea typeface="ＭＳ Ｐゴシック" charset="-128"/>
            </a:endParaRPr>
          </a:p>
          <a:p>
            <a:pPr marL="0" indent="0" algn="ctr">
              <a:buNone/>
            </a:pPr>
            <a:endParaRPr lang="en-US" altLang="x-none" sz="2800" dirty="0">
              <a:ea typeface="ＭＳ Ｐゴシック" charset="-128"/>
            </a:endParaRPr>
          </a:p>
          <a:p>
            <a:pPr marL="0" indent="0" algn="ctr">
              <a:buNone/>
            </a:pPr>
            <a:r>
              <a:rPr lang="en-US" altLang="ja-JP" sz="3200" i="1" dirty="0">
                <a:ea typeface="ＭＳ Ｐゴシック" charset="-128"/>
              </a:rPr>
              <a:t>“Everything is toxic. It is simply depends on the dose”</a:t>
            </a:r>
          </a:p>
          <a:p>
            <a:pPr marL="0" indent="0" algn="ctr">
              <a:buNone/>
            </a:pPr>
            <a:endParaRPr lang="en-US" altLang="ja-JP" sz="2800" dirty="0">
              <a:ea typeface="ＭＳ Ｐゴシック" charset="-128"/>
            </a:endParaRPr>
          </a:p>
          <a:p>
            <a:pPr marL="0" indent="0" algn="ctr">
              <a:buNone/>
            </a:pPr>
            <a:endParaRPr lang="en-US" altLang="ja-JP" sz="2800" dirty="0">
              <a:ea typeface="ＭＳ Ｐゴシック" charset="-128"/>
            </a:endParaRPr>
          </a:p>
          <a:p>
            <a:pPr marL="0" indent="0" algn="ctr">
              <a:buNone/>
            </a:pPr>
            <a:r>
              <a:rPr lang="en-US" altLang="x-none" sz="2400" dirty="0">
                <a:ea typeface="ＭＳ Ｐゴシック" charset="-128"/>
              </a:rPr>
              <a:t>Often otherwise phrased as </a:t>
            </a:r>
          </a:p>
          <a:p>
            <a:pPr marL="0" indent="0" algn="ctr">
              <a:buNone/>
            </a:pPr>
            <a:r>
              <a:rPr lang="pt-BR" altLang="x-none" sz="3200" i="1" dirty="0">
                <a:ea typeface="ＭＳ Ｐゴシック" charset="-128"/>
              </a:rPr>
              <a:t>“</a:t>
            </a:r>
            <a:r>
              <a:rPr lang="en-US" altLang="ja-JP" sz="3200" i="1" dirty="0">
                <a:ea typeface="ＭＳ Ｐゴシック" charset="-128"/>
              </a:rPr>
              <a:t>The dose makes the poison.</a:t>
            </a:r>
            <a:r>
              <a:rPr lang="pt-BR" altLang="ja-JP" sz="3200" dirty="0">
                <a:ea typeface="ＭＳ Ｐゴシック" charset="-128"/>
              </a:rPr>
              <a:t>”</a:t>
            </a:r>
            <a:endParaRPr lang="en-US" altLang="x-none" sz="2800" i="1" dirty="0">
              <a:ea typeface="ＭＳ Ｐゴシック" charset="-128"/>
            </a:endParaRPr>
          </a:p>
        </p:txBody>
      </p:sp>
    </p:spTree>
    <p:extLst>
      <p:ext uri="{BB962C8B-B14F-4D97-AF65-F5344CB8AC3E}">
        <p14:creationId xmlns:p14="http://schemas.microsoft.com/office/powerpoint/2010/main" val="9338362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4:  REDUCE TOXICITY</a:t>
            </a:r>
            <a:endParaRPr lang="en-US" dirty="0"/>
          </a:p>
        </p:txBody>
      </p:sp>
      <p:sp>
        <p:nvSpPr>
          <p:cNvPr id="3" name="Content Placeholder 2"/>
          <p:cNvSpPr>
            <a:spLocks noGrp="1"/>
          </p:cNvSpPr>
          <p:nvPr>
            <p:ph idx="1"/>
          </p:nvPr>
        </p:nvSpPr>
        <p:spPr>
          <a:xfrm>
            <a:off x="529936" y="1487921"/>
            <a:ext cx="7886700" cy="4351338"/>
          </a:xfrm>
        </p:spPr>
        <p:txBody>
          <a:bodyPr>
            <a:normAutofit fontScale="92500"/>
          </a:bodyPr>
          <a:lstStyle/>
          <a:p>
            <a:pPr marL="0" indent="0">
              <a:buNone/>
            </a:pPr>
            <a:r>
              <a:rPr lang="en-US" sz="2400" dirty="0"/>
              <a:t>Chemists can design chemicals which have reduced toxicity by:</a:t>
            </a:r>
          </a:p>
          <a:p>
            <a:pPr marL="0" indent="0">
              <a:buNone/>
            </a:pPr>
            <a:endParaRPr lang="en-US" sz="500" dirty="0"/>
          </a:p>
          <a:p>
            <a:r>
              <a:rPr lang="en-US" sz="2400" dirty="0"/>
              <a:t>Manipulation of chemical bonds, chemical functional groups</a:t>
            </a:r>
          </a:p>
          <a:p>
            <a:pPr lvl="1">
              <a:buFontTx/>
              <a:buChar char="-"/>
            </a:pPr>
            <a:r>
              <a:rPr lang="en-US" sz="2200" dirty="0"/>
              <a:t>Reactive functional groups have a greater potential to be toxic -&gt; removing these groups is likely to reduce toxicity</a:t>
            </a:r>
          </a:p>
          <a:p>
            <a:pPr marL="342900" lvl="1" indent="0">
              <a:buNone/>
            </a:pPr>
            <a:endParaRPr lang="en-US" sz="300" dirty="0"/>
          </a:p>
          <a:p>
            <a:r>
              <a:rPr lang="en-US" sz="2400" dirty="0"/>
              <a:t>Modification or termination of the biological pathway</a:t>
            </a:r>
          </a:p>
          <a:p>
            <a:pPr lvl="1">
              <a:buFontTx/>
              <a:buChar char="-"/>
            </a:pPr>
            <a:r>
              <a:rPr lang="en-US" sz="2200" dirty="0"/>
              <a:t>While difficult to achieve, if the chemical is modified not to interact with the biological pathway, no biological effect is triggered and the toxicity can be avoided.</a:t>
            </a:r>
          </a:p>
          <a:p>
            <a:pPr marL="342900" lvl="1" indent="0">
              <a:buNone/>
            </a:pPr>
            <a:endParaRPr lang="en-US" sz="300" dirty="0"/>
          </a:p>
          <a:p>
            <a:r>
              <a:rPr lang="en-US" sz="2400" dirty="0"/>
              <a:t>Reducing or eliminating bioavailability.</a:t>
            </a:r>
          </a:p>
          <a:p>
            <a:pPr marL="633413" lvl="1" indent="-290513">
              <a:buNone/>
            </a:pPr>
            <a:r>
              <a:rPr lang="en-US" sz="2200" dirty="0"/>
              <a:t>-   If a chemical does not absorb into a body, it cannot cause harm.</a:t>
            </a:r>
          </a:p>
        </p:txBody>
      </p:sp>
    </p:spTree>
    <p:extLst>
      <p:ext uri="{BB962C8B-B14F-4D97-AF65-F5344CB8AC3E}">
        <p14:creationId xmlns:p14="http://schemas.microsoft.com/office/powerpoint/2010/main" val="197921188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4:  REDUCE TOXICITY</a:t>
            </a:r>
            <a:br>
              <a:rPr lang="en-US" dirty="0" smtClean="0"/>
            </a:br>
            <a:r>
              <a:rPr lang="en-US" dirty="0" smtClean="0"/>
              <a:t>CASE STUDY: PESTICIDES</a:t>
            </a:r>
            <a:endParaRPr lang="en-US" dirty="0"/>
          </a:p>
        </p:txBody>
      </p:sp>
      <p:sp>
        <p:nvSpPr>
          <p:cNvPr id="3" name="Content Placeholder 2"/>
          <p:cNvSpPr>
            <a:spLocks noGrp="1"/>
          </p:cNvSpPr>
          <p:nvPr>
            <p:ph idx="1"/>
          </p:nvPr>
        </p:nvSpPr>
        <p:spPr>
          <a:xfrm>
            <a:off x="628650" y="1352184"/>
            <a:ext cx="7886700" cy="4351338"/>
          </a:xfrm>
        </p:spPr>
        <p:txBody>
          <a:bodyPr>
            <a:normAutofit/>
          </a:bodyPr>
          <a:lstStyle/>
          <a:p>
            <a:pPr marL="0" indent="0">
              <a:buNone/>
            </a:pPr>
            <a:r>
              <a:rPr lang="en-US" sz="2400" dirty="0"/>
              <a:t>DDT - Dichlorodiphenyltrichloroethane - agricultural pesticide and a malarial control agent</a:t>
            </a:r>
          </a:p>
        </p:txBody>
      </p:sp>
      <p:pic>
        <p:nvPicPr>
          <p:cNvPr id="6" name="Picture 5"/>
          <p:cNvPicPr>
            <a:picLocks noChangeAspect="1"/>
          </p:cNvPicPr>
          <p:nvPr/>
        </p:nvPicPr>
        <p:blipFill>
          <a:blip r:embed="rId3"/>
          <a:stretch>
            <a:fillRect/>
          </a:stretch>
        </p:blipFill>
        <p:spPr>
          <a:xfrm>
            <a:off x="965426" y="2329688"/>
            <a:ext cx="2811236" cy="1616640"/>
          </a:xfrm>
          <a:prstGeom prst="rect">
            <a:avLst/>
          </a:prstGeom>
        </p:spPr>
      </p:pic>
      <p:sp>
        <p:nvSpPr>
          <p:cNvPr id="7" name="Rectangle 6"/>
          <p:cNvSpPr/>
          <p:nvPr/>
        </p:nvSpPr>
        <p:spPr>
          <a:xfrm>
            <a:off x="2081221" y="3849265"/>
            <a:ext cx="579646" cy="369332"/>
          </a:xfrm>
          <a:prstGeom prst="rect">
            <a:avLst/>
          </a:prstGeom>
        </p:spPr>
        <p:txBody>
          <a:bodyPr wrap="none">
            <a:spAutoFit/>
          </a:bodyPr>
          <a:lstStyle/>
          <a:p>
            <a:r>
              <a:rPr lang="en-US" dirty="0"/>
              <a:t>DDT</a:t>
            </a:r>
          </a:p>
        </p:txBody>
      </p:sp>
      <p:sp>
        <p:nvSpPr>
          <p:cNvPr id="8" name="TextBox 7"/>
          <p:cNvSpPr txBox="1"/>
          <p:nvPr/>
        </p:nvSpPr>
        <p:spPr>
          <a:xfrm>
            <a:off x="541564" y="4490866"/>
            <a:ext cx="7654172" cy="1446550"/>
          </a:xfrm>
          <a:prstGeom prst="rect">
            <a:avLst/>
          </a:prstGeom>
          <a:noFill/>
        </p:spPr>
        <p:txBody>
          <a:bodyPr wrap="square" rtlCol="0">
            <a:spAutoFit/>
          </a:bodyPr>
          <a:lstStyle/>
          <a:p>
            <a:r>
              <a:rPr lang="en-US" sz="2200" dirty="0"/>
              <a:t>Disadvantages</a:t>
            </a:r>
          </a:p>
          <a:p>
            <a:pPr marL="530225" indent="-285750">
              <a:buFont typeface="Arial" charset="0"/>
              <a:buChar char="•"/>
            </a:pPr>
            <a:r>
              <a:rPr lang="en-US" sz="2200" dirty="0"/>
              <a:t>Carcinogenic</a:t>
            </a:r>
          </a:p>
          <a:p>
            <a:pPr marL="530225" indent="-285750">
              <a:buFont typeface="Arial" charset="0"/>
              <a:buChar char="•"/>
            </a:pPr>
            <a:r>
              <a:rPr lang="en-US" sz="2200" dirty="0"/>
              <a:t>Threat to wildlife, especially birds- almost led to the extinction of a bald eagle population</a:t>
            </a:r>
          </a:p>
        </p:txBody>
      </p:sp>
      <p:pic>
        <p:nvPicPr>
          <p:cNvPr id="9" name="pasted-image.png"/>
          <p:cNvPicPr/>
          <p:nvPr/>
        </p:nvPicPr>
        <p:blipFill>
          <a:blip r:embed="rId4">
            <a:extLst/>
          </a:blip>
          <a:stretch>
            <a:fillRect/>
          </a:stretch>
        </p:blipFill>
        <p:spPr>
          <a:xfrm>
            <a:off x="4697148" y="1910743"/>
            <a:ext cx="3731116" cy="2821878"/>
          </a:xfrm>
          <a:prstGeom prst="rect">
            <a:avLst/>
          </a:prstGeom>
          <a:ln w="12700">
            <a:miter lim="400000"/>
          </a:ln>
        </p:spPr>
      </p:pic>
      <p:sp>
        <p:nvSpPr>
          <p:cNvPr id="11" name="Retângulo 10">
            <a:extLst>
              <a:ext uri="{FF2B5EF4-FFF2-40B4-BE49-F238E27FC236}">
                <a16:creationId xmlns:a16="http://schemas.microsoft.com/office/drawing/2014/main" id="{04536745-4198-4F35-A81D-02FDE76154BA}"/>
              </a:ext>
            </a:extLst>
          </p:cNvPr>
          <p:cNvSpPr/>
          <p:nvPr/>
        </p:nvSpPr>
        <p:spPr>
          <a:xfrm>
            <a:off x="403007" y="1300233"/>
            <a:ext cx="8231837" cy="473740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35056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3"/>
          <p:cNvSpPr>
            <a:spLocks noChangeArrowheads="1"/>
          </p:cNvSpPr>
          <p:nvPr/>
        </p:nvSpPr>
        <p:spPr bwMode="auto">
          <a:xfrm>
            <a:off x="317013" y="1207487"/>
            <a:ext cx="8465728" cy="2699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342900" indent="-342900">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indent="0">
              <a:spcBef>
                <a:spcPct val="20000"/>
              </a:spcBef>
              <a:buClr>
                <a:schemeClr val="tx2"/>
              </a:buClr>
              <a:buSzPct val="75000"/>
            </a:pPr>
            <a:r>
              <a:rPr lang="en-US" altLang="x-none" dirty="0" err="1">
                <a:solidFill>
                  <a:srgbClr val="1D9485"/>
                </a:solidFill>
                <a:latin typeface="Calibri Regular" charset="0"/>
              </a:rPr>
              <a:t>Spinosad</a:t>
            </a:r>
            <a:r>
              <a:rPr lang="en-US" altLang="x-none" dirty="0">
                <a:solidFill>
                  <a:srgbClr val="1D9485"/>
                </a:solidFill>
                <a:latin typeface="Calibri Regular" charset="0"/>
              </a:rPr>
              <a:t>:  a natural product for insect control</a:t>
            </a:r>
          </a:p>
          <a:p>
            <a:pPr marL="633413" lvl="1" indent="-342900">
              <a:spcBef>
                <a:spcPct val="20000"/>
              </a:spcBef>
              <a:buClr>
                <a:schemeClr val="tx1"/>
              </a:buClr>
              <a:buSzPct val="75000"/>
              <a:buFont typeface="Arial" charset="0"/>
              <a:buChar char="•"/>
            </a:pPr>
            <a:r>
              <a:rPr lang="en-US" altLang="x-none" sz="2200" dirty="0">
                <a:latin typeface="Calibri Regular" charset="0"/>
              </a:rPr>
              <a:t>Produced by bacteria </a:t>
            </a:r>
            <a:r>
              <a:rPr lang="en-US" altLang="x-none" sz="2200" dirty="0" err="1">
                <a:latin typeface="Calibri Regular" charset="0"/>
              </a:rPr>
              <a:t>Saccharopolyspora</a:t>
            </a:r>
            <a:r>
              <a:rPr lang="en-US" altLang="x-none" sz="2200" dirty="0">
                <a:latin typeface="Calibri Regular" charset="0"/>
              </a:rPr>
              <a:t> </a:t>
            </a:r>
            <a:r>
              <a:rPr lang="en-US" altLang="x-none" sz="2200" dirty="0" err="1">
                <a:latin typeface="Calibri Regular" charset="0"/>
              </a:rPr>
              <a:t>spinosa</a:t>
            </a:r>
            <a:endParaRPr lang="en-US" altLang="x-none" sz="2200" dirty="0">
              <a:latin typeface="Calibri Regular" charset="0"/>
            </a:endParaRPr>
          </a:p>
          <a:p>
            <a:pPr marL="633413" lvl="1" indent="-342900">
              <a:spcBef>
                <a:spcPct val="20000"/>
              </a:spcBef>
              <a:buClr>
                <a:schemeClr val="tx1"/>
              </a:buClr>
              <a:buSzPct val="75000"/>
              <a:buFont typeface="Arial" charset="0"/>
              <a:buChar char="•"/>
            </a:pPr>
            <a:r>
              <a:rPr lang="en-US" altLang="x-none" sz="2200" dirty="0">
                <a:latin typeface="Calibri Regular" charset="0"/>
              </a:rPr>
              <a:t>Isolated from Caribbean soil sample</a:t>
            </a:r>
          </a:p>
          <a:p>
            <a:pPr marL="633413" lvl="1" indent="-342900">
              <a:spcBef>
                <a:spcPct val="20000"/>
              </a:spcBef>
              <a:buClr>
                <a:schemeClr val="tx1"/>
              </a:buClr>
              <a:buSzPct val="75000"/>
              <a:buFont typeface="Arial" charset="0"/>
              <a:buChar char="•"/>
            </a:pPr>
            <a:r>
              <a:rPr lang="en-US" altLang="x-none" sz="2200" dirty="0">
                <a:latin typeface="Calibri Regular" charset="0"/>
              </a:rPr>
              <a:t>It targets insects nervous system</a:t>
            </a:r>
          </a:p>
          <a:p>
            <a:pPr marL="633413" lvl="1" indent="-342900">
              <a:spcBef>
                <a:spcPct val="20000"/>
              </a:spcBef>
              <a:buClr>
                <a:schemeClr val="tx1"/>
              </a:buClr>
              <a:buSzPct val="75000"/>
              <a:buFont typeface="Arial" charset="0"/>
              <a:buChar char="•"/>
            </a:pPr>
            <a:r>
              <a:rPr lang="en-US" altLang="x-none" sz="2200" dirty="0">
                <a:latin typeface="Calibri Regular" charset="0"/>
              </a:rPr>
              <a:t>Demonstrates high selectivity, </a:t>
            </a:r>
            <a:r>
              <a:rPr lang="en-US" sz="2200" dirty="0">
                <a:latin typeface="Calibri Regular" charset="0"/>
              </a:rPr>
              <a:t>low mammalian toxicity, and a good environmental profile</a:t>
            </a:r>
            <a:endParaRPr lang="en-US" altLang="x-none" sz="2200" dirty="0">
              <a:latin typeface="Calibri Regular" charset="0"/>
            </a:endParaRPr>
          </a:p>
          <a:p>
            <a:pPr lvl="1">
              <a:spcBef>
                <a:spcPct val="20000"/>
              </a:spcBef>
              <a:buClr>
                <a:srgbClr val="33CC33"/>
              </a:buClr>
              <a:buSzPct val="75000"/>
              <a:buFont typeface="Wingdings" charset="2"/>
              <a:buNone/>
            </a:pPr>
            <a:r>
              <a:rPr lang="en-US" altLang="x-none" dirty="0">
                <a:latin typeface="Calibri Regular" charset="0"/>
              </a:rPr>
              <a:t>								</a:t>
            </a:r>
          </a:p>
        </p:txBody>
      </p:sp>
      <p:graphicFrame>
        <p:nvGraphicFramePr>
          <p:cNvPr id="88067" name="Object 2">
            <a:hlinkClick r:id="" action="ppaction://ole?verb=0"/>
          </p:cNvPr>
          <p:cNvGraphicFramePr>
            <a:graphicFrameLocks/>
          </p:cNvGraphicFramePr>
          <p:nvPr>
            <p:extLst>
              <p:ext uri="{D42A27DB-BD31-4B8C-83A1-F6EECF244321}">
                <p14:modId xmlns:p14="http://schemas.microsoft.com/office/powerpoint/2010/main" val="541879340"/>
              </p:ext>
            </p:extLst>
          </p:nvPr>
        </p:nvGraphicFramePr>
        <p:xfrm>
          <a:off x="1514475" y="3573767"/>
          <a:ext cx="5068887" cy="2447925"/>
        </p:xfrm>
        <a:graphic>
          <a:graphicData uri="http://schemas.openxmlformats.org/presentationml/2006/ole">
            <mc:AlternateContent xmlns:mc="http://schemas.openxmlformats.org/markup-compatibility/2006">
              <mc:Choice xmlns:v="urn:schemas-microsoft-com:vml" Requires="v">
                <p:oleObj spid="_x0000_s893171" name="ISIS/Draw Sketch" r:id="rId4" imgW="4838700" imgH="2336800" progId="ISISServer">
                  <p:embed/>
                </p:oleObj>
              </mc:Choice>
              <mc:Fallback>
                <p:oleObj name="ISIS/Draw Sketch" r:id="rId4" imgW="4838700" imgH="2336800" progId="ISISServer">
                  <p:embed/>
                  <p:pic>
                    <p:nvPicPr>
                      <p:cNvPr id="0" name=""/>
                      <p:cNvPicPr>
                        <a:picLocks noChangeArrowheads="1"/>
                      </p:cNvPicPr>
                      <p:nvPr/>
                    </p:nvPicPr>
                    <p:blipFill>
                      <a:blip r:embed="rId5">
                        <a:lum bright="-100000" contrast="-40000"/>
                        <a:extLst>
                          <a:ext uri="{28A0092B-C50C-407E-A947-70E740481C1C}">
                            <a14:useLocalDpi xmlns:a14="http://schemas.microsoft.com/office/drawing/2010/main" val="0"/>
                          </a:ext>
                        </a:extLst>
                      </a:blip>
                      <a:srcRect/>
                      <a:stretch>
                        <a:fillRect/>
                      </a:stretch>
                    </p:blipFill>
                    <p:spPr bwMode="auto">
                      <a:xfrm>
                        <a:off x="1514475" y="3573767"/>
                        <a:ext cx="5068887"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2" name="TextBox 1"/>
          <p:cNvSpPr txBox="1"/>
          <p:nvPr/>
        </p:nvSpPr>
        <p:spPr>
          <a:xfrm>
            <a:off x="7300925" y="5589806"/>
            <a:ext cx="1519583" cy="307777"/>
          </a:xfrm>
          <a:prstGeom prst="rect">
            <a:avLst/>
          </a:prstGeom>
          <a:noFill/>
        </p:spPr>
        <p:txBody>
          <a:bodyPr wrap="none" rtlCol="0">
            <a:spAutoFit/>
          </a:bodyPr>
          <a:lstStyle/>
          <a:p>
            <a:pPr marL="0" lvl="1"/>
            <a:r>
              <a:rPr lang="en-US" altLang="x-none" sz="1400" dirty="0"/>
              <a:t>Dow </a:t>
            </a:r>
            <a:r>
              <a:rPr lang="en-US" altLang="x-none" sz="1400" dirty="0" err="1"/>
              <a:t>AgroSciences</a:t>
            </a:r>
            <a:endParaRPr lang="en-US" altLang="x-none" sz="1400" dirty="0"/>
          </a:p>
        </p:txBody>
      </p:sp>
      <p:sp>
        <p:nvSpPr>
          <p:cNvPr id="6" name="Retângulo 5">
            <a:extLst>
              <a:ext uri="{FF2B5EF4-FFF2-40B4-BE49-F238E27FC236}">
                <a16:creationId xmlns:a16="http://schemas.microsoft.com/office/drawing/2014/main" id="{2BE9B29D-D3CA-4C17-A35C-8E693D8BCB4C}"/>
              </a:ext>
            </a:extLst>
          </p:cNvPr>
          <p:cNvSpPr/>
          <p:nvPr/>
        </p:nvSpPr>
        <p:spPr>
          <a:xfrm>
            <a:off x="206477" y="1189759"/>
            <a:ext cx="8686800" cy="4813168"/>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lstStyle/>
          <a:p>
            <a:r>
              <a:rPr lang="en-US" dirty="0" smtClean="0"/>
              <a:t>PRINCIPLE 4:  REDUCE TOXICITY</a:t>
            </a:r>
            <a:br>
              <a:rPr lang="en-US" dirty="0" smtClean="0"/>
            </a:br>
            <a:r>
              <a:rPr lang="en-US" dirty="0" smtClean="0"/>
              <a:t>CASE STUDY: PESTICIDES</a:t>
            </a:r>
            <a:endParaRPr lang="en-US" dirty="0"/>
          </a:p>
        </p:txBody>
      </p:sp>
    </p:spTree>
    <p:extLst>
      <p:ext uri="{BB962C8B-B14F-4D97-AF65-F5344CB8AC3E}">
        <p14:creationId xmlns:p14="http://schemas.microsoft.com/office/powerpoint/2010/main" val="50348907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Grp="1" noChangeArrowheads="1"/>
          </p:cNvSpPr>
          <p:nvPr>
            <p:ph type="ctrTitle"/>
          </p:nvPr>
        </p:nvSpPr>
        <p:spPr>
          <a:xfrm>
            <a:off x="252000" y="2075584"/>
            <a:ext cx="8640000" cy="2706832"/>
          </a:xfrm>
          <a:noFill/>
        </p:spPr>
        <p:txBody>
          <a:bodyPr anchor="ctr">
            <a:noAutofit/>
          </a:bodyPr>
          <a:lstStyle/>
          <a:p>
            <a:pPr algn="ctr"/>
            <a:r>
              <a:rPr lang="en-US" altLang="x-none" sz="3200" b="1" dirty="0">
                <a:solidFill>
                  <a:srgbClr val="EFB841"/>
                </a:solidFill>
                <a:latin typeface="Calibri Regular" charset="0"/>
                <a:ea typeface="ＭＳ Ｐゴシック" charset="-128"/>
              </a:rPr>
              <a:t>PRINCIPLE 5</a:t>
            </a:r>
            <a:r>
              <a:rPr lang="en-US" altLang="x-none" sz="3200" b="1" dirty="0">
                <a:latin typeface="Calibri Regular" charset="0"/>
                <a:ea typeface="ＭＳ Ｐゴシック" charset="-128"/>
              </a:rPr>
              <a:t/>
            </a:r>
            <a:br>
              <a:rPr lang="en-US" altLang="x-none" sz="3200" b="1" dirty="0">
                <a:latin typeface="Calibri Regular" charset="0"/>
                <a:ea typeface="ＭＳ Ｐゴシック" charset="-128"/>
              </a:rPr>
            </a:b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The use of auxiliary substances (e.g. solvents, separation agents, etc.) should be made unnecessary wherever possible, and innocuous when used.</a:t>
            </a:r>
          </a:p>
        </p:txBody>
      </p:sp>
    </p:spTree>
    <p:extLst>
      <p:ext uri="{BB962C8B-B14F-4D97-AF65-F5344CB8AC3E}">
        <p14:creationId xmlns:p14="http://schemas.microsoft.com/office/powerpoint/2010/main" val="243488474"/>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Grp="1" noChangeArrowheads="1"/>
          </p:cNvSpPr>
          <p:nvPr>
            <p:ph type="title"/>
          </p:nvPr>
        </p:nvSpPr>
        <p:spPr>
          <a:solidFill>
            <a:srgbClr val="1D9485"/>
          </a:solidFill>
        </p:spPr>
        <p:txBody>
          <a:bodyPr anchor="ctr">
            <a:normAutofit/>
          </a:bodyPr>
          <a:lstStyle/>
          <a:p>
            <a:pPr>
              <a:lnSpc>
                <a:spcPct val="90000"/>
              </a:lnSpc>
            </a:pPr>
            <a:r>
              <a:rPr lang="en-US" altLang="x-none" dirty="0" smtClean="0">
                <a:ea typeface="ＭＳ Ｐゴシック" charset="-128"/>
              </a:rPr>
              <a:t>TRADITIONAL SOLVENTS</a:t>
            </a:r>
            <a:endParaRPr lang="en-US" altLang="x-none" dirty="0">
              <a:ea typeface="ＭＳ Ｐゴシック" charset="-128"/>
            </a:endParaRPr>
          </a:p>
        </p:txBody>
      </p:sp>
      <p:sp>
        <p:nvSpPr>
          <p:cNvPr id="92162" name="Rectangle 3"/>
          <p:cNvSpPr>
            <a:spLocks noGrp="1" noChangeArrowheads="1"/>
          </p:cNvSpPr>
          <p:nvPr>
            <p:ph idx="1"/>
          </p:nvPr>
        </p:nvSpPr>
        <p:spPr>
          <a:xfrm>
            <a:off x="628650" y="1429756"/>
            <a:ext cx="5472473" cy="4351338"/>
          </a:xfrm>
          <a:noFill/>
        </p:spPr>
        <p:txBody>
          <a:bodyPr>
            <a:normAutofit/>
          </a:bodyPr>
          <a:lstStyle/>
          <a:p>
            <a:r>
              <a:rPr lang="en-US" altLang="x-none" sz="2800" dirty="0">
                <a:ea typeface="ＭＳ Ｐゴシック" charset="-128"/>
              </a:rPr>
              <a:t>  Volatile Organic Compounds:</a:t>
            </a:r>
          </a:p>
          <a:p>
            <a:pPr marL="0" indent="0">
              <a:buNone/>
            </a:pPr>
            <a:endParaRPr lang="en-US" altLang="x-none" sz="500" dirty="0">
              <a:ea typeface="ＭＳ Ｐゴシック" charset="-128"/>
            </a:endParaRPr>
          </a:p>
          <a:p>
            <a:pPr lvl="1"/>
            <a:r>
              <a:rPr lang="en-US" altLang="x-none" sz="2400" dirty="0" smtClean="0">
                <a:ea typeface="ＭＳ Ｐゴシック" charset="-128"/>
              </a:rPr>
              <a:t>Chloroform</a:t>
            </a:r>
            <a:r>
              <a:rPr lang="en-US" altLang="x-none" sz="2400" dirty="0">
                <a:ea typeface="ＭＳ Ｐゴシック" charset="-128"/>
              </a:rPr>
              <a:t>, carbon tetrachloride, methylene chloride, perchloroethylene (PERC)</a:t>
            </a:r>
          </a:p>
          <a:p>
            <a:pPr lvl="1"/>
            <a:r>
              <a:rPr lang="en-US" altLang="x-none" sz="2400" dirty="0" smtClean="0">
                <a:ea typeface="ＭＳ Ｐゴシック" charset="-128"/>
              </a:rPr>
              <a:t>Benzene</a:t>
            </a:r>
            <a:r>
              <a:rPr lang="en-US" altLang="x-none" sz="2400" dirty="0">
                <a:ea typeface="ＭＳ Ｐゴシック" charset="-128"/>
              </a:rPr>
              <a:t>, Toluene, Xylene (BTX)</a:t>
            </a:r>
          </a:p>
          <a:p>
            <a:pPr lvl="1"/>
            <a:r>
              <a:rPr lang="en-US" altLang="x-none" sz="2400" dirty="0" smtClean="0">
                <a:ea typeface="ＭＳ Ｐゴシック" charset="-128"/>
              </a:rPr>
              <a:t>Acetone</a:t>
            </a:r>
            <a:r>
              <a:rPr lang="en-US" altLang="x-none" sz="2400" dirty="0">
                <a:ea typeface="ＭＳ Ｐゴシック" charset="-128"/>
              </a:rPr>
              <a:t>, Ethylene Glycol, </a:t>
            </a:r>
            <a:r>
              <a:rPr lang="en-US" altLang="x-none" sz="2400" dirty="0" err="1">
                <a:ea typeface="ＭＳ Ｐゴシック" charset="-128"/>
              </a:rPr>
              <a:t>methylethyl</a:t>
            </a:r>
            <a:r>
              <a:rPr lang="en-US" altLang="x-none" sz="2400" dirty="0">
                <a:ea typeface="ＭＳ Ｐゴシック" charset="-128"/>
              </a:rPr>
              <a:t> ketone (MEK)</a:t>
            </a:r>
          </a:p>
          <a:p>
            <a:pPr lvl="1"/>
            <a:endParaRPr lang="en-US" altLang="x-none" sz="2400" dirty="0">
              <a:ea typeface="ＭＳ Ｐゴシック" charset="-128"/>
            </a:endParaRPr>
          </a:p>
          <a:p>
            <a:r>
              <a:rPr lang="en-US" altLang="x-none" sz="2800" dirty="0">
                <a:ea typeface="ＭＳ Ｐゴシック" charset="-128"/>
              </a:rPr>
              <a:t>  CFCs</a:t>
            </a:r>
          </a:p>
        </p:txBody>
      </p:sp>
      <p:pic>
        <p:nvPicPr>
          <p:cNvPr id="3" name="Imagem 2">
            <a:extLst>
              <a:ext uri="{FF2B5EF4-FFF2-40B4-BE49-F238E27FC236}">
                <a16:creationId xmlns:a16="http://schemas.microsoft.com/office/drawing/2014/main" id="{844A2D09-DE0C-4616-9BF2-ACE6D49CEAA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84481" y="2053122"/>
            <a:ext cx="1792358" cy="2580886"/>
          </a:xfrm>
          <a:prstGeom prst="rect">
            <a:avLst/>
          </a:prstGeom>
        </p:spPr>
      </p:pic>
      <p:sp>
        <p:nvSpPr>
          <p:cNvPr id="4" name="CaixaDeTexto 3">
            <a:extLst>
              <a:ext uri="{FF2B5EF4-FFF2-40B4-BE49-F238E27FC236}">
                <a16:creationId xmlns:a16="http://schemas.microsoft.com/office/drawing/2014/main" id="{5ABFDE8D-5C63-4CBA-BB4A-7967E4F231A3}"/>
              </a:ext>
            </a:extLst>
          </p:cNvPr>
          <p:cNvSpPr txBox="1"/>
          <p:nvPr/>
        </p:nvSpPr>
        <p:spPr>
          <a:xfrm>
            <a:off x="6253843" y="4634008"/>
            <a:ext cx="2890157" cy="307777"/>
          </a:xfrm>
          <a:prstGeom prst="rect">
            <a:avLst/>
          </a:prstGeom>
          <a:noFill/>
        </p:spPr>
        <p:txBody>
          <a:bodyPr wrap="square" rtlCol="0">
            <a:spAutoFit/>
          </a:bodyPr>
          <a:lstStyle/>
          <a:p>
            <a:r>
              <a:rPr lang="en-US" sz="1400" dirty="0"/>
              <a:t>Image source: Adobe Stock</a:t>
            </a:r>
          </a:p>
        </p:txBody>
      </p:sp>
    </p:spTree>
    <p:extLst>
      <p:ext uri="{BB962C8B-B14F-4D97-AF65-F5344CB8AC3E}">
        <p14:creationId xmlns:p14="http://schemas.microsoft.com/office/powerpoint/2010/main" val="66210108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ChangeArrowheads="1"/>
          </p:cNvSpPr>
          <p:nvPr>
            <p:ph type="title"/>
          </p:nvPr>
        </p:nvSpPr>
        <p:spPr>
          <a:solidFill>
            <a:srgbClr val="1D9485"/>
          </a:solidFill>
        </p:spPr>
        <p:txBody>
          <a:bodyPr anchor="ctr">
            <a:normAutofit/>
          </a:bodyPr>
          <a:lstStyle/>
          <a:p>
            <a:pPr>
              <a:lnSpc>
                <a:spcPct val="90000"/>
              </a:lnSpc>
            </a:pPr>
            <a:r>
              <a:rPr lang="en-US" altLang="x-none" dirty="0" smtClean="0">
                <a:ea typeface="ＭＳ Ｐゴシック" charset="-128"/>
              </a:rPr>
              <a:t>WHAT ARE THE CONCERNS FOR SOLVENTS?</a:t>
            </a:r>
            <a:endParaRPr lang="en-US" altLang="x-none" dirty="0">
              <a:ea typeface="ＭＳ Ｐゴシック" charset="-128"/>
            </a:endParaRPr>
          </a:p>
        </p:txBody>
      </p:sp>
      <p:sp>
        <p:nvSpPr>
          <p:cNvPr id="94210" name="Rectangle 3"/>
          <p:cNvSpPr>
            <a:spLocks noGrp="1" noChangeArrowheads="1"/>
          </p:cNvSpPr>
          <p:nvPr>
            <p:ph idx="1"/>
          </p:nvPr>
        </p:nvSpPr>
        <p:spPr>
          <a:xfrm>
            <a:off x="249382" y="1196975"/>
            <a:ext cx="8930986" cy="4829752"/>
          </a:xfrm>
          <a:noFill/>
        </p:spPr>
        <p:txBody>
          <a:bodyPr>
            <a:noAutofit/>
          </a:bodyPr>
          <a:lstStyle/>
          <a:p>
            <a:r>
              <a:rPr lang="en-US" altLang="x-none" sz="2400" dirty="0">
                <a:ea typeface="ＭＳ Ｐゴシック" charset="-128"/>
              </a:rPr>
              <a:t>Inherent toxicity</a:t>
            </a:r>
          </a:p>
          <a:p>
            <a:pPr lvl="1"/>
            <a:r>
              <a:rPr lang="en-US" altLang="x-none" sz="2000" dirty="0">
                <a:ea typeface="ＭＳ Ｐゴシック" charset="-128"/>
              </a:rPr>
              <a:t>Many of them are known carcinogens</a:t>
            </a:r>
          </a:p>
          <a:p>
            <a:pPr lvl="1">
              <a:buFontTx/>
              <a:buChar char="-"/>
            </a:pPr>
            <a:endParaRPr lang="en-US" altLang="x-none" sz="500" dirty="0">
              <a:ea typeface="ＭＳ Ｐゴシック" charset="-128"/>
            </a:endParaRPr>
          </a:p>
          <a:p>
            <a:r>
              <a:rPr lang="en-US" altLang="x-none" sz="2400" dirty="0">
                <a:ea typeface="ＭＳ Ｐゴシック" charset="-128"/>
              </a:rPr>
              <a:t>Flammability</a:t>
            </a:r>
          </a:p>
          <a:p>
            <a:pPr lvl="1"/>
            <a:r>
              <a:rPr lang="en-US" altLang="x-none" sz="2000" dirty="0">
                <a:ea typeface="ＭＳ Ｐゴシック" charset="-128"/>
              </a:rPr>
              <a:t>Relatively low flash point and ignition point lead to high flammability profile</a:t>
            </a:r>
          </a:p>
          <a:p>
            <a:pPr lvl="1">
              <a:buFontTx/>
              <a:buChar char="-"/>
            </a:pPr>
            <a:endParaRPr lang="en-US" altLang="x-none" sz="500" dirty="0">
              <a:ea typeface="ＭＳ Ｐゴシック" charset="-128"/>
            </a:endParaRPr>
          </a:p>
          <a:p>
            <a:r>
              <a:rPr lang="en-US" altLang="x-none" sz="2400" dirty="0" err="1">
                <a:ea typeface="ＭＳ Ｐゴシック" charset="-128"/>
              </a:rPr>
              <a:t>Explosivity</a:t>
            </a:r>
            <a:endParaRPr lang="en-US" altLang="x-none" sz="2400" dirty="0">
              <a:ea typeface="ＭＳ Ｐゴシック" charset="-128"/>
            </a:endParaRPr>
          </a:p>
          <a:p>
            <a:pPr lvl="1"/>
            <a:r>
              <a:rPr lang="en-US" altLang="x-none" sz="2000" dirty="0">
                <a:ea typeface="ＭＳ Ｐゴシック" charset="-128"/>
              </a:rPr>
              <a:t>They can easily explode causing harm</a:t>
            </a:r>
          </a:p>
          <a:p>
            <a:pPr lvl="1">
              <a:buFontTx/>
              <a:buChar char="-"/>
            </a:pPr>
            <a:endParaRPr lang="en-US" altLang="x-none" sz="500" dirty="0">
              <a:ea typeface="ＭＳ Ｐゴシック" charset="-128"/>
            </a:endParaRPr>
          </a:p>
          <a:p>
            <a:r>
              <a:rPr lang="en-US" altLang="x-none" sz="2400" dirty="0">
                <a:ea typeface="ＭＳ Ｐゴシック" charset="-128"/>
              </a:rPr>
              <a:t>Stratospheric Ozone Depletion</a:t>
            </a:r>
          </a:p>
          <a:p>
            <a:pPr lvl="1"/>
            <a:r>
              <a:rPr lang="en-US" altLang="x-none" sz="2000" dirty="0">
                <a:ea typeface="ＭＳ Ｐゴシック" charset="-128"/>
              </a:rPr>
              <a:t>Decreasing ozone layer causes more radiation to reach the earth and causing </a:t>
            </a:r>
            <a:r>
              <a:rPr lang="en-US" sz="2000" dirty="0">
                <a:ea typeface="ＭＳ Ｐゴシック" charset="-128"/>
              </a:rPr>
              <a:t>skin cancers, cataracts, damage to immune systems, injury to plants, injury to marine organisms</a:t>
            </a:r>
          </a:p>
          <a:p>
            <a:pPr lvl="1">
              <a:buFontTx/>
              <a:buChar char="-"/>
            </a:pPr>
            <a:endParaRPr lang="en-US" altLang="x-none" sz="500" dirty="0">
              <a:ea typeface="ＭＳ Ｐゴシック" charset="-128"/>
            </a:endParaRPr>
          </a:p>
          <a:p>
            <a:r>
              <a:rPr lang="en-US" altLang="x-none" sz="2400" dirty="0">
                <a:ea typeface="ＭＳ Ｐゴシック" charset="-128"/>
              </a:rPr>
              <a:t>Atmospheric Ozone Production</a:t>
            </a:r>
          </a:p>
          <a:p>
            <a:pPr lvl="1"/>
            <a:r>
              <a:rPr lang="en-US" altLang="x-none" sz="2000" dirty="0" smtClean="0">
                <a:ea typeface="ＭＳ Ｐゴシック" charset="-128"/>
              </a:rPr>
              <a:t>Increasing </a:t>
            </a:r>
            <a:r>
              <a:rPr lang="en-US" altLang="x-none" sz="2000" dirty="0">
                <a:ea typeface="ＭＳ Ｐゴシック" charset="-128"/>
              </a:rPr>
              <a:t>Global Warming Potential</a:t>
            </a:r>
          </a:p>
        </p:txBody>
      </p:sp>
    </p:spTree>
    <p:extLst>
      <p:ext uri="{BB962C8B-B14F-4D97-AF65-F5344CB8AC3E}">
        <p14:creationId xmlns:p14="http://schemas.microsoft.com/office/powerpoint/2010/main" val="15503529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Grp="1" noChangeArrowheads="1"/>
          </p:cNvSpPr>
          <p:nvPr>
            <p:ph type="title"/>
          </p:nvPr>
        </p:nvSpPr>
        <p:spPr>
          <a:solidFill>
            <a:srgbClr val="1D9485"/>
          </a:solidFill>
        </p:spPr>
        <p:txBody>
          <a:bodyPr anchor="ctr">
            <a:normAutofit/>
          </a:bodyPr>
          <a:lstStyle/>
          <a:p>
            <a:pPr defTabSz="1006475">
              <a:lnSpc>
                <a:spcPct val="90000"/>
              </a:lnSpc>
            </a:pPr>
            <a:r>
              <a:rPr lang="en-US" altLang="x-none" dirty="0" smtClean="0">
                <a:ea typeface="ＭＳ Ｐゴシック" charset="-128"/>
              </a:rPr>
              <a:t>GREEN CHEMISTRY SOLVENTS</a:t>
            </a:r>
            <a:endParaRPr lang="en-US" altLang="x-none" dirty="0">
              <a:ea typeface="ＭＳ Ｐゴシック" charset="-128"/>
            </a:endParaRPr>
          </a:p>
        </p:txBody>
      </p:sp>
      <p:sp>
        <p:nvSpPr>
          <p:cNvPr id="98306" name="Rectangle 3"/>
          <p:cNvSpPr>
            <a:spLocks noGrp="1" noChangeArrowheads="1"/>
          </p:cNvSpPr>
          <p:nvPr>
            <p:ph idx="1"/>
          </p:nvPr>
        </p:nvSpPr>
        <p:spPr>
          <a:noFill/>
        </p:spPr>
        <p:txBody>
          <a:bodyPr>
            <a:noAutofit/>
          </a:bodyPr>
          <a:lstStyle/>
          <a:p>
            <a:pPr marL="401638" indent="-401638"/>
            <a:r>
              <a:rPr lang="en-US" altLang="x-none" sz="2400" dirty="0">
                <a:ea typeface="ＭＳ Ｐゴシック" charset="-128"/>
              </a:rPr>
              <a:t>Aqueous Solvents</a:t>
            </a:r>
            <a:endParaRPr lang="en-US" altLang="x-none" sz="2000" dirty="0">
              <a:ea typeface="ＭＳ Ｐゴシック" charset="-128"/>
            </a:endParaRPr>
          </a:p>
          <a:p>
            <a:pPr lvl="1"/>
            <a:r>
              <a:rPr lang="en-US" altLang="x-none" sz="2000" dirty="0">
                <a:ea typeface="ＭＳ Ｐゴシック" charset="-128"/>
              </a:rPr>
              <a:t>Solvents based on water and not organic solvents</a:t>
            </a:r>
          </a:p>
          <a:p>
            <a:pPr lvl="1">
              <a:buFontTx/>
              <a:buChar char="-"/>
            </a:pPr>
            <a:endParaRPr lang="en-US" altLang="x-none" sz="1000" dirty="0">
              <a:ea typeface="ＭＳ Ｐゴシック" charset="-128"/>
            </a:endParaRPr>
          </a:p>
          <a:p>
            <a:pPr marL="401638" indent="-401638"/>
            <a:r>
              <a:rPr lang="en-US" altLang="x-none" sz="2400" dirty="0" err="1">
                <a:ea typeface="ＭＳ Ｐゴシック" charset="-128"/>
              </a:rPr>
              <a:t>Solventless</a:t>
            </a:r>
            <a:r>
              <a:rPr lang="en-US" altLang="x-none" sz="2400" dirty="0">
                <a:ea typeface="ＭＳ Ｐゴシック" charset="-128"/>
              </a:rPr>
              <a:t> Conditions</a:t>
            </a:r>
          </a:p>
          <a:p>
            <a:pPr marL="539750" lvl="1" indent="-187325"/>
            <a:r>
              <a:rPr lang="en-US" altLang="x-none" sz="2000" dirty="0">
                <a:ea typeface="ＭＳ Ｐゴシック" charset="-128"/>
              </a:rPr>
              <a:t>Reactions done without solvents, for example, the ones used in </a:t>
            </a:r>
            <a:r>
              <a:rPr lang="en-US" altLang="x-none" sz="2000" dirty="0" err="1">
                <a:ea typeface="ＭＳ Ｐゴシック" charset="-128"/>
              </a:rPr>
              <a:t>mechanochemistry</a:t>
            </a:r>
            <a:endParaRPr lang="en-US" altLang="x-none" sz="2000" dirty="0">
              <a:ea typeface="ＭＳ Ｐゴシック" charset="-128"/>
            </a:endParaRPr>
          </a:p>
          <a:p>
            <a:pPr marL="696913" lvl="1" indent="-342900">
              <a:buFontTx/>
              <a:buChar char="-"/>
            </a:pPr>
            <a:endParaRPr lang="en-US" altLang="x-none" sz="1000" dirty="0">
              <a:ea typeface="ＭＳ Ｐゴシック" charset="-128"/>
            </a:endParaRPr>
          </a:p>
          <a:p>
            <a:pPr marL="401638" indent="-401638"/>
            <a:r>
              <a:rPr lang="en-US" altLang="x-none" sz="2400" dirty="0">
                <a:ea typeface="ＭＳ Ｐゴシック" charset="-128"/>
              </a:rPr>
              <a:t>Supercritical Fluids</a:t>
            </a:r>
          </a:p>
          <a:p>
            <a:pPr lvl="1"/>
            <a:r>
              <a:rPr lang="en-US" altLang="x-none" sz="2000" dirty="0" smtClean="0">
                <a:ea typeface="ＭＳ Ｐゴシック" charset="-128"/>
              </a:rPr>
              <a:t>scCO</a:t>
            </a:r>
            <a:r>
              <a:rPr lang="en-US" altLang="x-none" sz="2000" baseline="-25000" dirty="0" smtClean="0">
                <a:ea typeface="ＭＳ Ｐゴシック" charset="-128"/>
              </a:rPr>
              <a:t>2</a:t>
            </a:r>
            <a:r>
              <a:rPr lang="en-US" altLang="x-none" sz="2000" dirty="0" smtClean="0">
                <a:ea typeface="ＭＳ Ｐゴシック" charset="-128"/>
              </a:rPr>
              <a:t> </a:t>
            </a:r>
            <a:r>
              <a:rPr lang="en-US" altLang="x-none" sz="2000" dirty="0">
                <a:ea typeface="ＭＳ Ｐゴシック" charset="-128"/>
              </a:rPr>
              <a:t>which can evaporate after changing reaction conditions</a:t>
            </a:r>
          </a:p>
          <a:p>
            <a:pPr marL="633413" lvl="1" indent="-290513">
              <a:buNone/>
            </a:pPr>
            <a:endParaRPr lang="en-US" altLang="x-none" sz="1000" dirty="0">
              <a:ea typeface="ＭＳ Ｐゴシック" charset="-128"/>
            </a:endParaRPr>
          </a:p>
          <a:p>
            <a:pPr marL="401638" indent="-401638"/>
            <a:r>
              <a:rPr lang="en-US" altLang="x-none" sz="2400" dirty="0">
                <a:ea typeface="ＭＳ Ｐゴシック" charset="-128"/>
              </a:rPr>
              <a:t>Ionic Liquids</a:t>
            </a:r>
          </a:p>
        </p:txBody>
      </p:sp>
    </p:spTree>
    <p:extLst>
      <p:ext uri="{BB962C8B-B14F-4D97-AF65-F5344CB8AC3E}">
        <p14:creationId xmlns:p14="http://schemas.microsoft.com/office/powerpoint/2010/main" val="2067401921"/>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Grp="1" noChangeArrowheads="1"/>
          </p:cNvSpPr>
          <p:nvPr>
            <p:ph type="ctrTitle"/>
          </p:nvPr>
        </p:nvSpPr>
        <p:spPr>
          <a:xfrm>
            <a:off x="252000" y="1848499"/>
            <a:ext cx="8640000" cy="3161002"/>
          </a:xfrm>
          <a:noFill/>
        </p:spPr>
        <p:txBody>
          <a:bodyPr anchor="ctr">
            <a:noAutofit/>
          </a:bodyPr>
          <a:lstStyle/>
          <a:p>
            <a:pPr algn="ctr"/>
            <a:r>
              <a:rPr lang="en-US" altLang="x-none" sz="3200" b="1" dirty="0">
                <a:solidFill>
                  <a:srgbClr val="EFB841"/>
                </a:solidFill>
                <a:latin typeface="Calibri Regular" charset="0"/>
                <a:ea typeface="ＭＳ Ｐゴシック" charset="-128"/>
              </a:rPr>
              <a:t>PRICINPLE 6</a:t>
            </a: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Energy requirements should be recognized for their environmental and economic impacts and thus should be minimized.  Synthetic methods should be conducted at ambient temperature and pressure.</a:t>
            </a:r>
          </a:p>
        </p:txBody>
      </p:sp>
    </p:spTree>
    <p:extLst>
      <p:ext uri="{BB962C8B-B14F-4D97-AF65-F5344CB8AC3E}">
        <p14:creationId xmlns:p14="http://schemas.microsoft.com/office/powerpoint/2010/main" val="1540815473"/>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solidFill>
            <a:srgbClr val="1D9485"/>
          </a:solidFill>
        </p:spPr>
        <p:txBody>
          <a:bodyPr>
            <a:normAutofit/>
          </a:bodyPr>
          <a:lstStyle/>
          <a:p>
            <a:r>
              <a:rPr lang="en-US" altLang="x-none" dirty="0" smtClean="0">
                <a:ea typeface="ＭＳ Ｐゴシック" charset="-128"/>
              </a:rPr>
              <a:t>PRINCIPLE 6: MINIMIZE ENERGY USAGE</a:t>
            </a:r>
            <a:endParaRPr lang="en-US" altLang="x-none" dirty="0">
              <a:ea typeface="ＭＳ Ｐゴシック" charset="-128"/>
            </a:endParaRPr>
          </a:p>
        </p:txBody>
      </p:sp>
      <p:sp>
        <p:nvSpPr>
          <p:cNvPr id="3" name="Content Placeholder 2"/>
          <p:cNvSpPr>
            <a:spLocks noGrp="1"/>
          </p:cNvSpPr>
          <p:nvPr>
            <p:ph idx="1"/>
          </p:nvPr>
        </p:nvSpPr>
        <p:spPr>
          <a:xfrm>
            <a:off x="670214" y="1435966"/>
            <a:ext cx="7886700" cy="4351338"/>
          </a:xfrm>
        </p:spPr>
        <p:txBody>
          <a:bodyPr>
            <a:normAutofit/>
          </a:bodyPr>
          <a:lstStyle/>
          <a:p>
            <a:pPr marL="0" indent="0" algn="ctr">
              <a:buNone/>
            </a:pPr>
            <a:r>
              <a:rPr lang="en-US" sz="2800" dirty="0"/>
              <a:t>Most energy is used for heating, cooling, separations and pumping.</a:t>
            </a:r>
          </a:p>
          <a:p>
            <a:pPr marL="0" indent="0" algn="ctr">
              <a:buNone/>
            </a:pPr>
            <a:endParaRPr lang="en-US" sz="2800" dirty="0"/>
          </a:p>
          <a:p>
            <a:pPr marL="0" indent="0" algn="ctr">
              <a:buNone/>
            </a:pPr>
            <a:endParaRPr lang="en-US" sz="2800" dirty="0"/>
          </a:p>
          <a:p>
            <a:pPr marL="0" indent="0" algn="ctr">
              <a:buNone/>
            </a:pPr>
            <a:endParaRPr lang="en-US" sz="2800" dirty="0"/>
          </a:p>
          <a:p>
            <a:pPr marL="0" indent="0" algn="ctr">
              <a:buNone/>
            </a:pPr>
            <a:r>
              <a:rPr lang="en-US" sz="2800" dirty="0"/>
              <a:t>Ideally, all reactions are performed at ‘ambient’ conditions – room temperature and atmospheric pressure – in order to minimize energy usage.</a:t>
            </a:r>
          </a:p>
        </p:txBody>
      </p:sp>
    </p:spTree>
    <p:extLst>
      <p:ext uri="{BB962C8B-B14F-4D97-AF65-F5344CB8AC3E}">
        <p14:creationId xmlns:p14="http://schemas.microsoft.com/office/powerpoint/2010/main" val="10550967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1026"/>
          <p:cNvSpPr>
            <a:spLocks noGrp="1" noChangeArrowheads="1"/>
          </p:cNvSpPr>
          <p:nvPr>
            <p:ph type="title"/>
          </p:nvPr>
        </p:nvSpPr>
        <p:spPr/>
        <p:txBody>
          <a:bodyPr>
            <a:normAutofit/>
          </a:bodyPr>
          <a:lstStyle/>
          <a:p>
            <a:r>
              <a:rPr lang="en-US" altLang="x-none" dirty="0" smtClean="0">
                <a:ea typeface="ＭＳ Ｐゴシック" charset="-128"/>
              </a:rPr>
              <a:t>THE CHEMICAL DESIGNING PROCESS</a:t>
            </a:r>
            <a:endParaRPr lang="en-US" altLang="x-none" dirty="0">
              <a:ea typeface="ＭＳ Ｐゴシック" charset="-128"/>
            </a:endParaRPr>
          </a:p>
        </p:txBody>
      </p:sp>
      <p:sp>
        <p:nvSpPr>
          <p:cNvPr id="67586" name="Rectangle 1027"/>
          <p:cNvSpPr>
            <a:spLocks noGrp="1" noChangeArrowheads="1"/>
          </p:cNvSpPr>
          <p:nvPr>
            <p:ph idx="1"/>
          </p:nvPr>
        </p:nvSpPr>
        <p:spPr/>
        <p:txBody>
          <a:bodyPr>
            <a:noAutofit/>
          </a:bodyPr>
          <a:lstStyle/>
          <a:p>
            <a:pPr marL="0" indent="0" algn="ctr">
              <a:buNone/>
            </a:pPr>
            <a:r>
              <a:rPr lang="en-US" altLang="x-none" sz="2400" dirty="0">
                <a:ea typeface="ＭＳ Ｐゴシック" charset="-128"/>
              </a:rPr>
              <a:t>Ultimately determining the characteristics of the waste stream, energy requirement and the toxicity of the entire process.</a:t>
            </a:r>
          </a:p>
        </p:txBody>
      </p:sp>
      <p:grpSp>
        <p:nvGrpSpPr>
          <p:cNvPr id="5" name="Agrupar 4">
            <a:extLst>
              <a:ext uri="{FF2B5EF4-FFF2-40B4-BE49-F238E27FC236}">
                <a16:creationId xmlns:a16="http://schemas.microsoft.com/office/drawing/2014/main" id="{C2123F0F-AD3B-499E-B0F5-C503EF3681FB}"/>
              </a:ext>
            </a:extLst>
          </p:cNvPr>
          <p:cNvGrpSpPr/>
          <p:nvPr/>
        </p:nvGrpSpPr>
        <p:grpSpPr>
          <a:xfrm>
            <a:off x="650423" y="1530510"/>
            <a:ext cx="7886700" cy="2905775"/>
            <a:chOff x="650423" y="1317882"/>
            <a:chExt cx="7886700" cy="2905775"/>
          </a:xfrm>
        </p:grpSpPr>
        <p:sp>
          <p:nvSpPr>
            <p:cNvPr id="3" name="Retângulo 2">
              <a:extLst>
                <a:ext uri="{FF2B5EF4-FFF2-40B4-BE49-F238E27FC236}">
                  <a16:creationId xmlns:a16="http://schemas.microsoft.com/office/drawing/2014/main" id="{08568CC3-A275-4DF0-AB0B-C621790671BC}"/>
                </a:ext>
              </a:extLst>
            </p:cNvPr>
            <p:cNvSpPr/>
            <p:nvPr/>
          </p:nvSpPr>
          <p:spPr>
            <a:xfrm>
              <a:off x="650423" y="1317882"/>
              <a:ext cx="7886700" cy="2905775"/>
            </a:xfrm>
            <a:prstGeom prst="rect">
              <a:avLst/>
            </a:prstGeom>
            <a:solidFill>
              <a:schemeClr val="bg1"/>
            </a:solidFill>
            <a:ln w="571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200" b="1" dirty="0">
                  <a:solidFill>
                    <a:schemeClr val="tx1"/>
                  </a:solidFill>
                </a:rPr>
                <a:t>DECISION MAKING</a:t>
              </a:r>
            </a:p>
          </p:txBody>
        </p:sp>
        <p:sp>
          <p:nvSpPr>
            <p:cNvPr id="4" name="Retângulo 3">
              <a:extLst>
                <a:ext uri="{FF2B5EF4-FFF2-40B4-BE49-F238E27FC236}">
                  <a16:creationId xmlns:a16="http://schemas.microsoft.com/office/drawing/2014/main" id="{65C82995-C132-4782-AE04-8A84F519821D}"/>
                </a:ext>
              </a:extLst>
            </p:cNvPr>
            <p:cNvSpPr/>
            <p:nvPr/>
          </p:nvSpPr>
          <p:spPr>
            <a:xfrm>
              <a:off x="914400" y="1749448"/>
              <a:ext cx="3309257" cy="226422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u="sng" dirty="0">
                  <a:solidFill>
                    <a:schemeClr val="tx1"/>
                  </a:solidFill>
                </a:rPr>
                <a:t>Type of resources</a:t>
              </a:r>
            </a:p>
            <a:p>
              <a:pPr algn="ctr"/>
              <a:endParaRPr lang="en-US" u="sng" dirty="0">
                <a:solidFill>
                  <a:schemeClr val="tx1"/>
                </a:solidFill>
              </a:endParaRPr>
            </a:p>
            <a:p>
              <a:pPr marL="285750" indent="-285750">
                <a:buFont typeface="Arial" panose="020B0604020202020204" pitchFamily="34" charset="0"/>
                <a:buChar char="•"/>
              </a:pPr>
              <a:r>
                <a:rPr lang="en-US" dirty="0">
                  <a:solidFill>
                    <a:schemeClr val="tx1"/>
                  </a:solidFill>
                </a:rPr>
                <a:t>What materials (feedstocks, additives) are needed?</a:t>
              </a:r>
            </a:p>
            <a:p>
              <a:pPr marL="285750" indent="-285750">
                <a:buFont typeface="Arial" panose="020B0604020202020204" pitchFamily="34" charset="0"/>
                <a:buChar char="•"/>
              </a:pPr>
              <a:r>
                <a:rPr lang="en-US" dirty="0">
                  <a:solidFill>
                    <a:schemeClr val="tx1"/>
                  </a:solidFill>
                </a:rPr>
                <a:t>Are the materials readily available?</a:t>
              </a:r>
            </a:p>
            <a:p>
              <a:pPr marL="285750" indent="-285750">
                <a:buFont typeface="Arial" panose="020B0604020202020204" pitchFamily="34" charset="0"/>
                <a:buChar char="•"/>
              </a:pPr>
              <a:r>
                <a:rPr lang="en-US" dirty="0">
                  <a:solidFill>
                    <a:schemeClr val="tx1"/>
                  </a:solidFill>
                </a:rPr>
                <a:t>How much material is needed?</a:t>
              </a:r>
            </a:p>
          </p:txBody>
        </p:sp>
        <p:sp>
          <p:nvSpPr>
            <p:cNvPr id="7" name="Retângulo 6">
              <a:extLst>
                <a:ext uri="{FF2B5EF4-FFF2-40B4-BE49-F238E27FC236}">
                  <a16:creationId xmlns:a16="http://schemas.microsoft.com/office/drawing/2014/main" id="{FF81F885-A56C-46FF-AF42-6AD1139AFB2A}"/>
                </a:ext>
              </a:extLst>
            </p:cNvPr>
            <p:cNvSpPr/>
            <p:nvPr/>
          </p:nvSpPr>
          <p:spPr>
            <a:xfrm>
              <a:off x="4955270" y="1749447"/>
              <a:ext cx="3309257" cy="226422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u="sng" dirty="0">
                  <a:solidFill>
                    <a:schemeClr val="tx1"/>
                  </a:solidFill>
                </a:rPr>
                <a:t>Manufacturing process</a:t>
              </a:r>
            </a:p>
            <a:p>
              <a:pPr algn="ctr"/>
              <a:endParaRPr lang="en-US" u="sng" dirty="0">
                <a:solidFill>
                  <a:schemeClr val="tx1"/>
                </a:solidFill>
              </a:endParaRPr>
            </a:p>
            <a:p>
              <a:pPr marL="285750" indent="-285750">
                <a:buFont typeface="Arial" panose="020B0604020202020204" pitchFamily="34" charset="0"/>
                <a:buChar char="•"/>
              </a:pPr>
              <a:r>
                <a:rPr lang="en-US" dirty="0">
                  <a:solidFill>
                    <a:schemeClr val="tx1"/>
                  </a:solidFill>
                </a:rPr>
                <a:t>What technology is needed?</a:t>
              </a:r>
            </a:p>
            <a:p>
              <a:pPr marL="285750" indent="-285750">
                <a:buFont typeface="Arial" panose="020B0604020202020204" pitchFamily="34" charset="0"/>
                <a:buChar char="•"/>
              </a:pPr>
              <a:r>
                <a:rPr lang="en-US" dirty="0">
                  <a:solidFill>
                    <a:schemeClr val="tx1"/>
                  </a:solidFill>
                </a:rPr>
                <a:t>What is the scale of the experiment?</a:t>
              </a:r>
            </a:p>
            <a:p>
              <a:pPr marL="285750" indent="-285750">
                <a:buFont typeface="Arial" panose="020B0604020202020204" pitchFamily="34" charset="0"/>
                <a:buChar char="•"/>
              </a:pPr>
              <a:endParaRPr lang="en-US" dirty="0">
                <a:solidFill>
                  <a:schemeClr val="tx1"/>
                </a:solidFill>
              </a:endParaRPr>
            </a:p>
            <a:p>
              <a:pPr marL="285750" indent="-285750">
                <a:buFont typeface="Arial" panose="020B0604020202020204" pitchFamily="34" charset="0"/>
                <a:buChar char="•"/>
              </a:pPr>
              <a:endParaRPr lang="en-US" dirty="0">
                <a:solidFill>
                  <a:schemeClr val="tx1"/>
                </a:solidFill>
              </a:endParaRPr>
            </a:p>
          </p:txBody>
        </p:sp>
      </p:grpSp>
      <p:sp>
        <p:nvSpPr>
          <p:cNvPr id="6" name="Seta: para Baixo 5">
            <a:extLst>
              <a:ext uri="{FF2B5EF4-FFF2-40B4-BE49-F238E27FC236}">
                <a16:creationId xmlns:a16="http://schemas.microsoft.com/office/drawing/2014/main" id="{C4019002-CE6C-4AB5-A3AD-DE87461885BE}"/>
              </a:ext>
            </a:extLst>
          </p:cNvPr>
          <p:cNvSpPr/>
          <p:nvPr/>
        </p:nvSpPr>
        <p:spPr>
          <a:xfrm>
            <a:off x="4238173" y="4455885"/>
            <a:ext cx="711200" cy="725715"/>
          </a:xfrm>
          <a:prstGeom prst="downArrow">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027"/>
          <p:cNvSpPr txBox="1">
            <a:spLocks noChangeArrowheads="1"/>
          </p:cNvSpPr>
          <p:nvPr/>
        </p:nvSpPr>
        <p:spPr>
          <a:xfrm>
            <a:off x="571956" y="5278582"/>
            <a:ext cx="8043634" cy="75334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Wingdings" panose="05000000000000000000" pitchFamily="2" charset="2"/>
              <a:buChar char="q"/>
              <a:defRPr sz="2400" kern="1200">
                <a:solidFill>
                  <a:srgbClr val="1D9485"/>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2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panose="05000000000000000000" pitchFamily="2" charset="2"/>
              <a:buChar char="§"/>
              <a:defRPr sz="20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lgn="ctr">
              <a:buFont typeface="Wingdings" panose="05000000000000000000" pitchFamily="2" charset="2"/>
              <a:buNone/>
            </a:pPr>
            <a:r>
              <a:rPr lang="en-US" altLang="x-none" smtClean="0">
                <a:ea typeface="ＭＳ Ｐゴシック" charset="-128"/>
              </a:rPr>
              <a:t>Ultimately determining the characteristics of the waste stream, energy requirement and the toxicity of the entire process.</a:t>
            </a:r>
            <a:endParaRPr lang="en-US" altLang="x-none" dirty="0">
              <a:ea typeface="ＭＳ Ｐゴシック" charset="-128"/>
            </a:endParaRPr>
          </a:p>
        </p:txBody>
      </p:sp>
    </p:spTree>
    <p:extLst>
      <p:ext uri="{BB962C8B-B14F-4D97-AF65-F5344CB8AC3E}">
        <p14:creationId xmlns:p14="http://schemas.microsoft.com/office/powerpoint/2010/main" val="165740461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PRINCIPLE 6: SYNTHESIS OF ATORVASTATIN</a:t>
            </a:r>
            <a:endParaRPr lang="en-US" dirty="0"/>
          </a:p>
        </p:txBody>
      </p:sp>
      <p:sp>
        <p:nvSpPr>
          <p:cNvPr id="3" name="TextBox 2"/>
          <p:cNvSpPr txBox="1"/>
          <p:nvPr/>
        </p:nvSpPr>
        <p:spPr>
          <a:xfrm>
            <a:off x="359229" y="1249051"/>
            <a:ext cx="8675914" cy="769441"/>
          </a:xfrm>
          <a:prstGeom prst="rect">
            <a:avLst/>
          </a:prstGeom>
          <a:noFill/>
        </p:spPr>
        <p:txBody>
          <a:bodyPr wrap="square" rtlCol="0">
            <a:spAutoFit/>
          </a:bodyPr>
          <a:lstStyle/>
          <a:p>
            <a:r>
              <a:rPr lang="en-US" sz="2200" dirty="0"/>
              <a:t>Atorvastatin, a cholesterol- lowering drug, suffers from high energy consumption as a result of 2 cryogenic reactions (-70</a:t>
            </a:r>
            <a:r>
              <a:rPr lang="en-US" sz="2200" baseline="30000" dirty="0"/>
              <a:t>o</a:t>
            </a:r>
            <a:r>
              <a:rPr lang="en-US" sz="2200" dirty="0"/>
              <a:t>C)</a:t>
            </a:r>
          </a:p>
        </p:txBody>
      </p:sp>
      <p:sp>
        <p:nvSpPr>
          <p:cNvPr id="4" name="TextBox 3"/>
          <p:cNvSpPr txBox="1"/>
          <p:nvPr/>
        </p:nvSpPr>
        <p:spPr>
          <a:xfrm>
            <a:off x="359229" y="2199851"/>
            <a:ext cx="8425542" cy="769441"/>
          </a:xfrm>
          <a:prstGeom prst="rect">
            <a:avLst/>
          </a:prstGeom>
          <a:noFill/>
        </p:spPr>
        <p:txBody>
          <a:bodyPr wrap="square" rtlCol="0">
            <a:spAutoFit/>
          </a:bodyPr>
          <a:lstStyle/>
          <a:p>
            <a:r>
              <a:rPr lang="en-US" sz="2200" dirty="0"/>
              <a:t>New </a:t>
            </a:r>
            <a:r>
              <a:rPr lang="en-US" sz="2200" dirty="0" err="1"/>
              <a:t>biocatalytic</a:t>
            </a:r>
            <a:r>
              <a:rPr lang="en-US" sz="2200" dirty="0"/>
              <a:t> synthesis uses enzyme DERA and shortens the process by removing two energy intensive chemical steps.</a:t>
            </a:r>
          </a:p>
        </p:txBody>
      </p:sp>
      <p:pic>
        <p:nvPicPr>
          <p:cNvPr id="5" name="Picture 4"/>
          <p:cNvPicPr>
            <a:picLocks noChangeAspect="1"/>
          </p:cNvPicPr>
          <p:nvPr/>
        </p:nvPicPr>
        <p:blipFill>
          <a:blip r:embed="rId2"/>
          <a:stretch>
            <a:fillRect/>
          </a:stretch>
        </p:blipFill>
        <p:spPr>
          <a:xfrm>
            <a:off x="1580872" y="3395070"/>
            <a:ext cx="5706162" cy="1211501"/>
          </a:xfrm>
          <a:prstGeom prst="rect">
            <a:avLst/>
          </a:prstGeom>
        </p:spPr>
      </p:pic>
      <p:pic>
        <p:nvPicPr>
          <p:cNvPr id="6" name="Picture 5"/>
          <p:cNvPicPr>
            <a:picLocks noChangeAspect="1"/>
          </p:cNvPicPr>
          <p:nvPr/>
        </p:nvPicPr>
        <p:blipFill>
          <a:blip r:embed="rId3"/>
          <a:stretch>
            <a:fillRect/>
          </a:stretch>
        </p:blipFill>
        <p:spPr>
          <a:xfrm>
            <a:off x="314398" y="4991875"/>
            <a:ext cx="4279549" cy="998888"/>
          </a:xfrm>
          <a:prstGeom prst="rect">
            <a:avLst/>
          </a:prstGeom>
        </p:spPr>
      </p:pic>
      <p:pic>
        <p:nvPicPr>
          <p:cNvPr id="7" name="Picture 6"/>
          <p:cNvPicPr>
            <a:picLocks noChangeAspect="1"/>
          </p:cNvPicPr>
          <p:nvPr/>
        </p:nvPicPr>
        <p:blipFill>
          <a:blip r:embed="rId4"/>
          <a:stretch>
            <a:fillRect/>
          </a:stretch>
        </p:blipFill>
        <p:spPr>
          <a:xfrm>
            <a:off x="4593947" y="4686895"/>
            <a:ext cx="4087585" cy="1164554"/>
          </a:xfrm>
          <a:prstGeom prst="rect">
            <a:avLst/>
          </a:prstGeom>
        </p:spPr>
      </p:pic>
    </p:spTree>
    <p:extLst>
      <p:ext uri="{BB962C8B-B14F-4D97-AF65-F5344CB8AC3E}">
        <p14:creationId xmlns:p14="http://schemas.microsoft.com/office/powerpoint/2010/main" val="143786005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ChangeArrowheads="1"/>
          </p:cNvSpPr>
          <p:nvPr>
            <p:ph type="ctrTitle"/>
          </p:nvPr>
        </p:nvSpPr>
        <p:spPr>
          <a:xfrm>
            <a:off x="252000" y="2266301"/>
            <a:ext cx="8640000" cy="2325399"/>
          </a:xfrm>
          <a:noFill/>
        </p:spPr>
        <p:txBody>
          <a:bodyPr anchor="ctr">
            <a:noAutofit/>
          </a:bodyPr>
          <a:lstStyle/>
          <a:p>
            <a:pPr algn="ctr"/>
            <a:r>
              <a:rPr lang="en-US" altLang="x-none" sz="3200" b="1" dirty="0">
                <a:solidFill>
                  <a:srgbClr val="EFB841"/>
                </a:solidFill>
                <a:latin typeface="Calibri Regular" charset="0"/>
                <a:ea typeface="ＭＳ Ｐゴシック" charset="-128"/>
              </a:rPr>
              <a:t>PRINCIPLE 7</a:t>
            </a: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A raw material or feedstock should be renewable rather than depleting wherever technically and economically practicable.</a:t>
            </a:r>
          </a:p>
        </p:txBody>
      </p:sp>
    </p:spTree>
    <p:extLst>
      <p:ext uri="{BB962C8B-B14F-4D97-AF65-F5344CB8AC3E}">
        <p14:creationId xmlns:p14="http://schemas.microsoft.com/office/powerpoint/2010/main" val="2064036541"/>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RENEWABLE FEEDSTOCKS</a:t>
            </a:r>
            <a:endParaRPr lang="en-US" dirty="0"/>
          </a:p>
        </p:txBody>
      </p:sp>
      <p:sp>
        <p:nvSpPr>
          <p:cNvPr id="3" name="Content Placeholder 2"/>
          <p:cNvSpPr>
            <a:spLocks noGrp="1"/>
          </p:cNvSpPr>
          <p:nvPr>
            <p:ph idx="1"/>
          </p:nvPr>
        </p:nvSpPr>
        <p:spPr>
          <a:xfrm>
            <a:off x="628650" y="1394402"/>
            <a:ext cx="7886700" cy="4351338"/>
          </a:xfrm>
        </p:spPr>
        <p:txBody>
          <a:bodyPr>
            <a:normAutofit/>
          </a:bodyPr>
          <a:lstStyle/>
          <a:p>
            <a:r>
              <a:rPr lang="en-US" sz="2400" dirty="0"/>
              <a:t>CO</a:t>
            </a:r>
            <a:r>
              <a:rPr lang="en-US" sz="2400" baseline="-25000" dirty="0"/>
              <a:t>2</a:t>
            </a:r>
          </a:p>
          <a:p>
            <a:r>
              <a:rPr lang="en-US" sz="2400" dirty="0"/>
              <a:t>Biomass (algae, corn, </a:t>
            </a:r>
            <a:r>
              <a:rPr lang="en-US" sz="2400" dirty="0" err="1"/>
              <a:t>switchgrass</a:t>
            </a:r>
            <a:r>
              <a:rPr lang="en-US" sz="2400" dirty="0"/>
              <a:t>, poplar, willow, sorghum, and bamboo)</a:t>
            </a:r>
          </a:p>
          <a:p>
            <a:r>
              <a:rPr lang="en-US" sz="2400" dirty="0"/>
              <a:t>Agricultural waste (ex. Manure)</a:t>
            </a:r>
          </a:p>
          <a:p>
            <a:endParaRPr lang="en-US" sz="2400"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1837" y="3268170"/>
            <a:ext cx="4593777" cy="2191997"/>
          </a:xfrm>
          <a:prstGeom prst="rect">
            <a:avLst/>
          </a:prstGeom>
        </p:spPr>
      </p:pic>
      <p:pic>
        <p:nvPicPr>
          <p:cNvPr id="5" name="Picture 4"/>
          <p:cNvPicPr>
            <a:picLocks noChangeAspect="1"/>
          </p:cNvPicPr>
          <p:nvPr/>
        </p:nvPicPr>
        <p:blipFill>
          <a:blip r:embed="rId3"/>
          <a:stretch>
            <a:fillRect/>
          </a:stretch>
        </p:blipFill>
        <p:spPr>
          <a:xfrm>
            <a:off x="5405528" y="3442226"/>
            <a:ext cx="2840071" cy="1466850"/>
          </a:xfrm>
          <a:prstGeom prst="rect">
            <a:avLst/>
          </a:prstGeom>
        </p:spPr>
      </p:pic>
      <p:sp>
        <p:nvSpPr>
          <p:cNvPr id="6" name="CaixaDeTexto 5">
            <a:extLst>
              <a:ext uri="{FF2B5EF4-FFF2-40B4-BE49-F238E27FC236}">
                <a16:creationId xmlns:a16="http://schemas.microsoft.com/office/drawing/2014/main" id="{BCE27CB3-81A3-4CEC-82AA-5F411CFC1B72}"/>
              </a:ext>
            </a:extLst>
          </p:cNvPr>
          <p:cNvSpPr txBox="1"/>
          <p:nvPr/>
        </p:nvSpPr>
        <p:spPr>
          <a:xfrm>
            <a:off x="6291696" y="4971595"/>
            <a:ext cx="3109851" cy="307777"/>
          </a:xfrm>
          <a:prstGeom prst="rect">
            <a:avLst/>
          </a:prstGeom>
          <a:noFill/>
        </p:spPr>
        <p:txBody>
          <a:bodyPr wrap="square" rtlCol="0">
            <a:spAutoFit/>
          </a:bodyPr>
          <a:lstStyle/>
          <a:p>
            <a:r>
              <a:rPr lang="en-US" sz="1400" dirty="0"/>
              <a:t>Images from Adobe Stock</a:t>
            </a:r>
          </a:p>
        </p:txBody>
      </p:sp>
    </p:spTree>
    <p:extLst>
      <p:ext uri="{BB962C8B-B14F-4D97-AF65-F5344CB8AC3E}">
        <p14:creationId xmlns:p14="http://schemas.microsoft.com/office/powerpoint/2010/main" val="20582528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BIOMASS PLATFORMS</a:t>
            </a:r>
            <a:endParaRPr lang="en-US" dirty="0"/>
          </a:p>
        </p:txBody>
      </p:sp>
      <p:grpSp>
        <p:nvGrpSpPr>
          <p:cNvPr id="4" name="Agrupar 3">
            <a:extLst>
              <a:ext uri="{FF2B5EF4-FFF2-40B4-BE49-F238E27FC236}">
                <a16:creationId xmlns:a16="http://schemas.microsoft.com/office/drawing/2014/main" id="{46AF0EF4-FAB6-407A-A234-43025BB55F4D}"/>
              </a:ext>
            </a:extLst>
          </p:cNvPr>
          <p:cNvGrpSpPr/>
          <p:nvPr/>
        </p:nvGrpSpPr>
        <p:grpSpPr>
          <a:xfrm>
            <a:off x="634181" y="1282823"/>
            <a:ext cx="8232060" cy="2457610"/>
            <a:chOff x="1" y="1767734"/>
            <a:chExt cx="8232060" cy="2457610"/>
          </a:xfrm>
        </p:grpSpPr>
        <p:graphicFrame>
          <p:nvGraphicFramePr>
            <p:cNvPr id="3" name="Chart 2"/>
            <p:cNvGraphicFramePr/>
            <p:nvPr>
              <p:extLst>
                <p:ext uri="{D42A27DB-BD31-4B8C-83A1-F6EECF244321}">
                  <p14:modId xmlns:p14="http://schemas.microsoft.com/office/powerpoint/2010/main" val="252776251"/>
                </p:ext>
              </p:extLst>
            </p:nvPr>
          </p:nvGraphicFramePr>
          <p:xfrm>
            <a:off x="1" y="1767734"/>
            <a:ext cx="8232060" cy="245761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46776" y="2639842"/>
              <a:ext cx="3718647" cy="707887"/>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algn="ctr"/>
              <a:r>
                <a:rPr lang="en-US" sz="2000" dirty="0"/>
                <a:t>Only about 4% utilized by humans</a:t>
              </a:r>
            </a:p>
            <a:p>
              <a:pPr algn="ctr"/>
              <a:r>
                <a:rPr lang="en-US" sz="2000" dirty="0"/>
                <a:t>(food, ethanol, sweeteners)</a:t>
              </a:r>
            </a:p>
          </p:txBody>
        </p:sp>
      </p:grpSp>
      <p:sp>
        <p:nvSpPr>
          <p:cNvPr id="8" name="TextBox 7"/>
          <p:cNvSpPr txBox="1"/>
          <p:nvPr/>
        </p:nvSpPr>
        <p:spPr>
          <a:xfrm>
            <a:off x="3247175" y="4276329"/>
            <a:ext cx="2667000" cy="1764701"/>
          </a:xfrm>
          <a:prstGeom prst="rect">
            <a:avLst/>
          </a:prstGeom>
          <a:solidFill>
            <a:srgbClr val="FF0000">
              <a:alpha val="5000"/>
            </a:srgbClr>
          </a:solidFill>
        </p:spPr>
        <p:txBody>
          <a:bodyPr wrap="square" rtlCol="0">
            <a:spAutoFit/>
          </a:bodyPr>
          <a:lstStyle/>
          <a:p>
            <a:r>
              <a:rPr lang="en-US" dirty="0"/>
              <a:t>Nature’s richest source of aromatic carbon.  Used in polymers, adhesives, production of phenolic chemicals.</a:t>
            </a:r>
          </a:p>
        </p:txBody>
      </p:sp>
      <p:sp>
        <p:nvSpPr>
          <p:cNvPr id="10" name="TextBox 9"/>
          <p:cNvSpPr txBox="1"/>
          <p:nvPr/>
        </p:nvSpPr>
        <p:spPr>
          <a:xfrm>
            <a:off x="6028475" y="4276329"/>
            <a:ext cx="2971800" cy="646331"/>
          </a:xfrm>
          <a:prstGeom prst="rect">
            <a:avLst/>
          </a:prstGeom>
          <a:solidFill>
            <a:srgbClr val="00B050">
              <a:alpha val="10000"/>
            </a:srgbClr>
          </a:solidFill>
        </p:spPr>
        <p:txBody>
          <a:bodyPr wrap="square" rtlCol="0">
            <a:spAutoFit/>
          </a:bodyPr>
          <a:lstStyle/>
          <a:p>
            <a:r>
              <a:rPr lang="en-US" dirty="0"/>
              <a:t>Converted into polymers, lubricants, and detergents.</a:t>
            </a:r>
          </a:p>
        </p:txBody>
      </p:sp>
      <p:sp>
        <p:nvSpPr>
          <p:cNvPr id="14" name="TextBox 13"/>
          <p:cNvSpPr txBox="1"/>
          <p:nvPr/>
        </p:nvSpPr>
        <p:spPr>
          <a:xfrm>
            <a:off x="237275" y="4276329"/>
            <a:ext cx="2895600" cy="646331"/>
          </a:xfrm>
          <a:prstGeom prst="rect">
            <a:avLst/>
          </a:prstGeom>
          <a:solidFill>
            <a:schemeClr val="tx2">
              <a:lumMod val="20000"/>
              <a:lumOff val="80000"/>
            </a:schemeClr>
          </a:solidFill>
        </p:spPr>
        <p:txBody>
          <a:bodyPr wrap="square" rtlCol="0">
            <a:spAutoFit/>
          </a:bodyPr>
          <a:lstStyle/>
          <a:p>
            <a:r>
              <a:rPr lang="en-US" dirty="0"/>
              <a:t>Building blocks for a diverse chemical platform.</a:t>
            </a:r>
          </a:p>
        </p:txBody>
      </p:sp>
      <p:cxnSp>
        <p:nvCxnSpPr>
          <p:cNvPr id="16" name="Conector: Curvo 15">
            <a:extLst>
              <a:ext uri="{FF2B5EF4-FFF2-40B4-BE49-F238E27FC236}">
                <a16:creationId xmlns:a16="http://schemas.microsoft.com/office/drawing/2014/main" id="{CE1FD792-FD78-45D8-82F1-986B747B3F74}"/>
              </a:ext>
            </a:extLst>
          </p:cNvPr>
          <p:cNvCxnSpPr>
            <a:cxnSpLocks/>
            <a:endCxn id="14" idx="0"/>
          </p:cNvCxnSpPr>
          <p:nvPr/>
        </p:nvCxnSpPr>
        <p:spPr>
          <a:xfrm rot="10800000" flipV="1">
            <a:off x="1685076" y="3278043"/>
            <a:ext cx="1545805" cy="998286"/>
          </a:xfrm>
          <a:prstGeom prst="curvedConnector2">
            <a:avLst/>
          </a:prstGeom>
          <a:ln w="28575">
            <a:tailEnd type="stealth" w="lg" len="lg"/>
          </a:ln>
        </p:spPr>
        <p:style>
          <a:lnRef idx="1">
            <a:schemeClr val="accent1"/>
          </a:lnRef>
          <a:fillRef idx="0">
            <a:schemeClr val="accent1"/>
          </a:fillRef>
          <a:effectRef idx="0">
            <a:schemeClr val="accent1"/>
          </a:effectRef>
          <a:fontRef idx="minor">
            <a:schemeClr val="tx1"/>
          </a:fontRef>
        </p:style>
      </p:cxnSp>
      <p:cxnSp>
        <p:nvCxnSpPr>
          <p:cNvPr id="18" name="Conector: Curvo 17">
            <a:extLst>
              <a:ext uri="{FF2B5EF4-FFF2-40B4-BE49-F238E27FC236}">
                <a16:creationId xmlns:a16="http://schemas.microsoft.com/office/drawing/2014/main" id="{5D24AD05-D2C6-4119-9191-B81AA2C99954}"/>
              </a:ext>
            </a:extLst>
          </p:cNvPr>
          <p:cNvCxnSpPr>
            <a:cxnSpLocks/>
            <a:endCxn id="8" idx="0"/>
          </p:cNvCxnSpPr>
          <p:nvPr/>
        </p:nvCxnSpPr>
        <p:spPr>
          <a:xfrm rot="5400000">
            <a:off x="4339350" y="3601225"/>
            <a:ext cx="916429" cy="433778"/>
          </a:xfrm>
          <a:prstGeom prst="curvedConnector3">
            <a:avLst/>
          </a:prstGeom>
          <a:ln w="28575">
            <a:tailEnd type="stealth" w="lg" len="lg"/>
          </a:ln>
        </p:spPr>
        <p:style>
          <a:lnRef idx="1">
            <a:schemeClr val="accent2"/>
          </a:lnRef>
          <a:fillRef idx="0">
            <a:schemeClr val="accent2"/>
          </a:fillRef>
          <a:effectRef idx="0">
            <a:schemeClr val="accent2"/>
          </a:effectRef>
          <a:fontRef idx="minor">
            <a:schemeClr val="tx1"/>
          </a:fontRef>
        </p:style>
      </p:cxnSp>
      <p:cxnSp>
        <p:nvCxnSpPr>
          <p:cNvPr id="20" name="Conector: Curvo 19">
            <a:extLst>
              <a:ext uri="{FF2B5EF4-FFF2-40B4-BE49-F238E27FC236}">
                <a16:creationId xmlns:a16="http://schemas.microsoft.com/office/drawing/2014/main" id="{B8D55DF1-5134-48CA-9373-43FE6C0DE957}"/>
              </a:ext>
            </a:extLst>
          </p:cNvPr>
          <p:cNvCxnSpPr>
            <a:cxnSpLocks/>
          </p:cNvCxnSpPr>
          <p:nvPr/>
        </p:nvCxnSpPr>
        <p:spPr>
          <a:xfrm rot="16200000" flipH="1">
            <a:off x="5891002" y="3383071"/>
            <a:ext cx="916429" cy="870083"/>
          </a:xfrm>
          <a:prstGeom prst="curvedConnector3">
            <a:avLst>
              <a:gd name="adj1" fmla="val 50000"/>
            </a:avLst>
          </a:prstGeom>
          <a:ln w="28575">
            <a:solidFill>
              <a:schemeClr val="accent6">
                <a:lumMod val="75000"/>
              </a:schemeClr>
            </a:solidFill>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088162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Grp="1" noChangeArrowheads="1"/>
          </p:cNvSpPr>
          <p:nvPr>
            <p:ph type="title"/>
          </p:nvPr>
        </p:nvSpPr>
        <p:spPr>
          <a:solidFill>
            <a:srgbClr val="1D9485"/>
          </a:solidFill>
        </p:spPr>
        <p:txBody>
          <a:bodyPr>
            <a:normAutofit/>
          </a:bodyPr>
          <a:lstStyle/>
          <a:p>
            <a:r>
              <a:rPr lang="en-US" altLang="x-none" dirty="0" smtClean="0">
                <a:ea typeface="ＭＳ Ｐゴシック" charset="-128"/>
              </a:rPr>
              <a:t>PRINCIPLE 7:  RENEWABLE FEEDSTOCKS</a:t>
            </a:r>
            <a:br>
              <a:rPr lang="en-US" altLang="x-none" dirty="0" smtClean="0">
                <a:ea typeface="ＭＳ Ｐゴシック" charset="-128"/>
              </a:rPr>
            </a:br>
            <a:r>
              <a:rPr lang="en-US" altLang="x-none" dirty="0" smtClean="0">
                <a:ea typeface="ＭＳ Ｐゴシック" charset="-128"/>
              </a:rPr>
              <a:t>CASE STUDY: CATECHOL SYNTHESIS</a:t>
            </a:r>
            <a:endParaRPr lang="en-US" altLang="x-none" dirty="0">
              <a:ea typeface="ＭＳ Ｐゴシック" charset="-128"/>
            </a:endParaRPr>
          </a:p>
        </p:txBody>
      </p:sp>
      <p:graphicFrame>
        <p:nvGraphicFramePr>
          <p:cNvPr id="106500" name="Object 4">
            <a:hlinkClick r:id="" action="ppaction://ole?verb=0"/>
          </p:cNvPr>
          <p:cNvGraphicFramePr>
            <a:graphicFrameLocks/>
          </p:cNvGraphicFramePr>
          <p:nvPr>
            <p:extLst>
              <p:ext uri="{D42A27DB-BD31-4B8C-83A1-F6EECF244321}">
                <p14:modId xmlns:p14="http://schemas.microsoft.com/office/powerpoint/2010/main" val="830958199"/>
              </p:ext>
            </p:extLst>
          </p:nvPr>
        </p:nvGraphicFramePr>
        <p:xfrm>
          <a:off x="1915176" y="7402699"/>
          <a:ext cx="5248275" cy="2570163"/>
        </p:xfrm>
        <a:graphic>
          <a:graphicData uri="http://schemas.openxmlformats.org/presentationml/2006/ole">
            <mc:AlternateContent xmlns:mc="http://schemas.openxmlformats.org/markup-compatibility/2006">
              <mc:Choice xmlns:v="urn:schemas-microsoft-com:vml" Requires="v">
                <p:oleObj spid="_x0000_s912183" name="ISIS/Draw Sketch" r:id="rId4" imgW="5257800" imgH="2578100" progId="ISISServer">
                  <p:embed/>
                </p:oleObj>
              </mc:Choice>
              <mc:Fallback>
                <p:oleObj name="ISIS/Draw Sketch" r:id="rId4" imgW="5257800" imgH="2578100" progId="ISISServer">
                  <p:embed/>
                  <p:pic>
                    <p:nvPicPr>
                      <p:cNvPr id="0" name=""/>
                      <p:cNvPicPr>
                        <a:picLocks noChangeArrowheads="1"/>
                      </p:cNvPicPr>
                      <p:nvPr/>
                    </p:nvPicPr>
                    <p:blipFill>
                      <a:blip r:embed="rId5">
                        <a:lum bright="-100000" contrast="-40000"/>
                        <a:extLst>
                          <a:ext uri="{28A0092B-C50C-407E-A947-70E740481C1C}">
                            <a14:useLocalDpi xmlns:a14="http://schemas.microsoft.com/office/drawing/2010/main" val="0"/>
                          </a:ext>
                        </a:extLst>
                      </a:blip>
                      <a:srcRect/>
                      <a:stretch>
                        <a:fillRect/>
                      </a:stretch>
                    </p:blipFill>
                    <p:spPr bwMode="auto">
                      <a:xfrm>
                        <a:off x="1915176" y="7402699"/>
                        <a:ext cx="5248275" cy="2570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06501" name="Object 5">
            <a:hlinkClick r:id="" action="ppaction://ole?verb=0"/>
          </p:cNvPr>
          <p:cNvGraphicFramePr>
            <a:graphicFrameLocks/>
          </p:cNvGraphicFramePr>
          <p:nvPr>
            <p:extLst>
              <p:ext uri="{D42A27DB-BD31-4B8C-83A1-F6EECF244321}">
                <p14:modId xmlns:p14="http://schemas.microsoft.com/office/powerpoint/2010/main" val="1397458125"/>
              </p:ext>
            </p:extLst>
          </p:nvPr>
        </p:nvGraphicFramePr>
        <p:xfrm>
          <a:off x="4757585" y="5654427"/>
          <a:ext cx="4076700" cy="259968"/>
        </p:xfrm>
        <a:graphic>
          <a:graphicData uri="http://schemas.openxmlformats.org/presentationml/2006/ole">
            <mc:AlternateContent xmlns:mc="http://schemas.openxmlformats.org/markup-compatibility/2006">
              <mc:Choice xmlns:v="urn:schemas-microsoft-com:vml" Requires="v">
                <p:oleObj spid="_x0000_s912184" name="ISIS/Draw Sketch" r:id="rId6" imgW="4470400" imgH="292100" progId="ISISServer">
                  <p:embed/>
                </p:oleObj>
              </mc:Choice>
              <mc:Fallback>
                <p:oleObj name="ISIS/Draw Sketch" r:id="rId6" imgW="4470400" imgH="292100" progId="ISISServer">
                  <p:embed/>
                  <p:pic>
                    <p:nvPicPr>
                      <p:cNvPr id="0" name=""/>
                      <p:cNvPicPr>
                        <a:picLocks noChangeArrowheads="1"/>
                      </p:cNvPicPr>
                      <p:nvPr/>
                    </p:nvPicPr>
                    <p:blipFill>
                      <a:blip r:embed="rId7">
                        <a:lum bright="-100000" contrast="-40000"/>
                        <a:extLst>
                          <a:ext uri="{28A0092B-C50C-407E-A947-70E740481C1C}">
                            <a14:useLocalDpi xmlns:a14="http://schemas.microsoft.com/office/drawing/2010/main" val="0"/>
                          </a:ext>
                        </a:extLst>
                      </a:blip>
                      <a:srcRect/>
                      <a:stretch>
                        <a:fillRect/>
                      </a:stretch>
                    </p:blipFill>
                    <p:spPr bwMode="auto">
                      <a:xfrm>
                        <a:off x="4757585" y="5654427"/>
                        <a:ext cx="4076700" cy="259968"/>
                      </a:xfrm>
                      <a:prstGeom prst="rect">
                        <a:avLst/>
                      </a:prstGeom>
                      <a:noFill/>
                      <a:ln>
                        <a:noFill/>
                      </a:ln>
                      <a:effectLst/>
                      <a:extLst/>
                    </p:spPr>
                  </p:pic>
                </p:oleObj>
              </mc:Fallback>
            </mc:AlternateContent>
          </a:graphicData>
        </a:graphic>
      </p:graphicFrame>
      <p:graphicFrame>
        <p:nvGraphicFramePr>
          <p:cNvPr id="106502" name="Object 6">
            <a:hlinkClick r:id="" action="ppaction://ole?verb=0"/>
          </p:cNvPr>
          <p:cNvGraphicFramePr>
            <a:graphicFrameLocks/>
          </p:cNvGraphicFramePr>
          <p:nvPr>
            <p:extLst>
              <p:ext uri="{D42A27DB-BD31-4B8C-83A1-F6EECF244321}">
                <p14:modId xmlns:p14="http://schemas.microsoft.com/office/powerpoint/2010/main" val="1083729632"/>
              </p:ext>
            </p:extLst>
          </p:nvPr>
        </p:nvGraphicFramePr>
        <p:xfrm>
          <a:off x="1788715" y="4398521"/>
          <a:ext cx="5798343" cy="1395521"/>
        </p:xfrm>
        <a:graphic>
          <a:graphicData uri="http://schemas.openxmlformats.org/presentationml/2006/ole">
            <mc:AlternateContent xmlns:mc="http://schemas.openxmlformats.org/markup-compatibility/2006">
              <mc:Choice xmlns:v="urn:schemas-microsoft-com:vml" Requires="v">
                <p:oleObj spid="_x0000_s912185" name="ISIS/Draw Sketch" r:id="rId8" imgW="4991100" imgH="1206500" progId="ISISServer">
                  <p:embed/>
                </p:oleObj>
              </mc:Choice>
              <mc:Fallback>
                <p:oleObj name="ISIS/Draw Sketch" r:id="rId8" imgW="4991100" imgH="1206500" progId="ISISServer">
                  <p:embed/>
                  <p:pic>
                    <p:nvPicPr>
                      <p:cNvPr id="0" name=""/>
                      <p:cNvPicPr>
                        <a:picLocks noChangeArrowheads="1"/>
                      </p:cNvPicPr>
                      <p:nvPr/>
                    </p:nvPicPr>
                    <p:blipFill>
                      <a:blip r:embed="rId9">
                        <a:lum bright="-100000" contrast="-100000"/>
                        <a:extLst>
                          <a:ext uri="{28A0092B-C50C-407E-A947-70E740481C1C}">
                            <a14:useLocalDpi xmlns:a14="http://schemas.microsoft.com/office/drawing/2010/main" val="0"/>
                          </a:ext>
                        </a:extLst>
                      </a:blip>
                      <a:srcRect/>
                      <a:stretch>
                        <a:fillRect/>
                      </a:stretch>
                    </p:blipFill>
                    <p:spPr bwMode="auto">
                      <a:xfrm>
                        <a:off x="1788715" y="4398521"/>
                        <a:ext cx="5798343" cy="1395521"/>
                      </a:xfrm>
                      <a:prstGeom prst="rect">
                        <a:avLst/>
                      </a:prstGeom>
                      <a:noFill/>
                      <a:ln>
                        <a:noFill/>
                      </a:ln>
                      <a:effectLst/>
                      <a:extLst/>
                    </p:spPr>
                  </p:pic>
                </p:oleObj>
              </mc:Fallback>
            </mc:AlternateContent>
          </a:graphicData>
        </a:graphic>
      </p:graphicFrame>
      <p:sp>
        <p:nvSpPr>
          <p:cNvPr id="2" name="TextBox 1"/>
          <p:cNvSpPr txBox="1"/>
          <p:nvPr/>
        </p:nvSpPr>
        <p:spPr>
          <a:xfrm>
            <a:off x="502093" y="3751500"/>
            <a:ext cx="8371587" cy="492443"/>
          </a:xfrm>
          <a:prstGeom prst="rect">
            <a:avLst/>
          </a:prstGeom>
          <a:noFill/>
        </p:spPr>
        <p:txBody>
          <a:bodyPr wrap="none" rtlCol="0">
            <a:spAutoFit/>
          </a:bodyPr>
          <a:lstStyle/>
          <a:p>
            <a:r>
              <a:rPr lang="en-US" sz="2600" dirty="0"/>
              <a:t>Synthesis of Catechol from D-Glucose using Green Chemistry</a:t>
            </a:r>
          </a:p>
        </p:txBody>
      </p:sp>
      <p:sp>
        <p:nvSpPr>
          <p:cNvPr id="3" name="TextBox 2"/>
          <p:cNvSpPr txBox="1"/>
          <p:nvPr/>
        </p:nvSpPr>
        <p:spPr>
          <a:xfrm>
            <a:off x="478971" y="1474151"/>
            <a:ext cx="6549101" cy="492443"/>
          </a:xfrm>
          <a:prstGeom prst="rect">
            <a:avLst/>
          </a:prstGeom>
          <a:noFill/>
        </p:spPr>
        <p:txBody>
          <a:bodyPr wrap="none" rtlCol="0">
            <a:spAutoFit/>
          </a:bodyPr>
          <a:lstStyle/>
          <a:p>
            <a:r>
              <a:rPr lang="en-US" sz="2600" dirty="0"/>
              <a:t>Traditional synthesis of Catechol using benzene</a:t>
            </a:r>
          </a:p>
        </p:txBody>
      </p:sp>
      <p:graphicFrame>
        <p:nvGraphicFramePr>
          <p:cNvPr id="4" name="Objeto 3">
            <a:extLst>
              <a:ext uri="{FF2B5EF4-FFF2-40B4-BE49-F238E27FC236}">
                <a16:creationId xmlns:a16="http://schemas.microsoft.com/office/drawing/2014/main" id="{0D3C8C7B-0613-4375-B685-1E77019CE0D7}"/>
              </a:ext>
            </a:extLst>
          </p:cNvPr>
          <p:cNvGraphicFramePr>
            <a:graphicFrameLocks noChangeAspect="1"/>
          </p:cNvGraphicFramePr>
          <p:nvPr>
            <p:extLst>
              <p:ext uri="{D42A27DB-BD31-4B8C-83A1-F6EECF244321}">
                <p14:modId xmlns:p14="http://schemas.microsoft.com/office/powerpoint/2010/main" val="1199812899"/>
              </p:ext>
            </p:extLst>
          </p:nvPr>
        </p:nvGraphicFramePr>
        <p:xfrm>
          <a:off x="538637" y="2147136"/>
          <a:ext cx="8001352" cy="1195128"/>
        </p:xfrm>
        <a:graphic>
          <a:graphicData uri="http://schemas.openxmlformats.org/presentationml/2006/ole">
            <mc:AlternateContent xmlns:mc="http://schemas.openxmlformats.org/markup-compatibility/2006">
              <mc:Choice xmlns:v="urn:schemas-microsoft-com:vml" Requires="v">
                <p:oleObj spid="_x0000_s912186" name="CS ChemDraw Drawing" r:id="rId10" imgW="6132261" imgH="915531" progId="ChemDraw.Document.6.0">
                  <p:embed/>
                </p:oleObj>
              </mc:Choice>
              <mc:Fallback>
                <p:oleObj name="CS ChemDraw Drawing" r:id="rId10" imgW="6132261" imgH="915531" progId="ChemDraw.Document.6.0">
                  <p:embed/>
                  <p:pic>
                    <p:nvPicPr>
                      <p:cNvPr id="0" name=""/>
                      <p:cNvPicPr/>
                      <p:nvPr/>
                    </p:nvPicPr>
                    <p:blipFill>
                      <a:blip r:embed="rId11"/>
                      <a:stretch>
                        <a:fillRect/>
                      </a:stretch>
                    </p:blipFill>
                    <p:spPr>
                      <a:xfrm>
                        <a:off x="538637" y="2147136"/>
                        <a:ext cx="8001352" cy="1195128"/>
                      </a:xfrm>
                      <a:prstGeom prst="rect">
                        <a:avLst/>
                      </a:prstGeom>
                    </p:spPr>
                  </p:pic>
                </p:oleObj>
              </mc:Fallback>
            </mc:AlternateContent>
          </a:graphicData>
        </a:graphic>
      </p:graphicFrame>
      <p:sp>
        <p:nvSpPr>
          <p:cNvPr id="9" name="Retângulo 8">
            <a:extLst>
              <a:ext uri="{FF2B5EF4-FFF2-40B4-BE49-F238E27FC236}">
                <a16:creationId xmlns:a16="http://schemas.microsoft.com/office/drawing/2014/main" id="{BA6B30BF-A371-48B6-A875-04744D132DB6}"/>
              </a:ext>
            </a:extLst>
          </p:cNvPr>
          <p:cNvSpPr/>
          <p:nvPr/>
        </p:nvSpPr>
        <p:spPr>
          <a:xfrm>
            <a:off x="206477" y="1405030"/>
            <a:ext cx="8686800" cy="208865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tângulo 9">
            <a:extLst>
              <a:ext uri="{FF2B5EF4-FFF2-40B4-BE49-F238E27FC236}">
                <a16:creationId xmlns:a16="http://schemas.microsoft.com/office/drawing/2014/main" id="{516ACB91-7AC9-48FF-BFB1-54105BD03612}"/>
              </a:ext>
            </a:extLst>
          </p:cNvPr>
          <p:cNvSpPr/>
          <p:nvPr/>
        </p:nvSpPr>
        <p:spPr>
          <a:xfrm>
            <a:off x="206477" y="3733678"/>
            <a:ext cx="8686800" cy="2213851"/>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6466462"/>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28053" y="1594849"/>
            <a:ext cx="8251373" cy="4351338"/>
          </a:xfrm>
          <a:prstGeom prst="rect">
            <a:avLst/>
          </a:prstGeom>
        </p:spPr>
        <p:txBody>
          <a:bodyPr>
            <a:normAutofit/>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r>
              <a:rPr lang="en-US" sz="2400" dirty="0"/>
              <a:t>Design and manufacture of new, high-performance bio-based materials</a:t>
            </a:r>
          </a:p>
          <a:p>
            <a:endParaRPr lang="en-US" sz="700" dirty="0"/>
          </a:p>
          <a:p>
            <a:r>
              <a:rPr lang="en-US" sz="2400" dirty="0"/>
              <a:t>Many applications—resins, polymers, composites, and foams, and even circuit boards and a leather substitute</a:t>
            </a:r>
          </a:p>
          <a:p>
            <a:endParaRPr lang="en-US" sz="700" dirty="0"/>
          </a:p>
          <a:p>
            <a:r>
              <a:rPr lang="en-US" sz="2400" dirty="0"/>
              <a:t>Derived from renewable, biological feedstocks such as chicken feathers, flax, vegetable oils, lignin, and cellulose</a:t>
            </a:r>
          </a:p>
          <a:p>
            <a:endParaRPr lang="en-US" sz="700" dirty="0"/>
          </a:p>
          <a:p>
            <a:r>
              <a:rPr lang="en-US" sz="2400" dirty="0"/>
              <a:t>Manufacture process consumes less water and energy than conventional petroleum-based processes, produces less waste, and is industrially viable</a:t>
            </a:r>
          </a:p>
          <a:p>
            <a:endParaRPr lang="en-US" sz="2400" dirty="0"/>
          </a:p>
        </p:txBody>
      </p:sp>
      <p:sp>
        <p:nvSpPr>
          <p:cNvPr id="5" name="TextBox 4"/>
          <p:cNvSpPr txBox="1"/>
          <p:nvPr/>
        </p:nvSpPr>
        <p:spPr>
          <a:xfrm>
            <a:off x="8002509" y="5615281"/>
            <a:ext cx="623312" cy="338554"/>
          </a:xfrm>
          <a:prstGeom prst="rect">
            <a:avLst/>
          </a:prstGeom>
          <a:noFill/>
        </p:spPr>
        <p:txBody>
          <a:bodyPr wrap="none" rtlCol="0">
            <a:spAutoFit/>
          </a:bodyPr>
          <a:lstStyle/>
          <a:p>
            <a:r>
              <a:rPr lang="en-US" sz="1600" dirty="0"/>
              <a:t>Wool</a:t>
            </a:r>
          </a:p>
        </p:txBody>
      </p:sp>
      <p:sp>
        <p:nvSpPr>
          <p:cNvPr id="2" name="Title 1"/>
          <p:cNvSpPr>
            <a:spLocks noGrp="1"/>
          </p:cNvSpPr>
          <p:nvPr>
            <p:ph type="title"/>
          </p:nvPr>
        </p:nvSpPr>
        <p:spPr/>
        <p:txBody>
          <a:bodyPr/>
          <a:lstStyle/>
          <a:p>
            <a:r>
              <a:rPr lang="en-US" dirty="0" smtClean="0"/>
              <a:t>PRINCIPLE 7:  RENEWABLE FEEDSTOCKS</a:t>
            </a:r>
            <a:endParaRPr lang="en-US" dirty="0"/>
          </a:p>
        </p:txBody>
      </p:sp>
    </p:spTree>
    <p:extLst>
      <p:ext uri="{BB962C8B-B14F-4D97-AF65-F5344CB8AC3E}">
        <p14:creationId xmlns:p14="http://schemas.microsoft.com/office/powerpoint/2010/main" val="79488310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p:cNvSpPr>
            <a:spLocks noGrp="1" noChangeArrowheads="1"/>
          </p:cNvSpPr>
          <p:nvPr>
            <p:ph type="ctrTitle"/>
          </p:nvPr>
        </p:nvSpPr>
        <p:spPr>
          <a:xfrm>
            <a:off x="89632" y="2067791"/>
            <a:ext cx="8964736" cy="2722418"/>
          </a:xfrm>
          <a:noFill/>
        </p:spPr>
        <p:txBody>
          <a:bodyPr anchor="ctr">
            <a:noAutofit/>
          </a:bodyPr>
          <a:lstStyle/>
          <a:p>
            <a:pPr algn="ctr"/>
            <a:r>
              <a:rPr lang="en-US" altLang="x-none" sz="3200" b="1" dirty="0">
                <a:solidFill>
                  <a:srgbClr val="EFB841"/>
                </a:solidFill>
                <a:latin typeface="Calibri Regular" charset="0"/>
                <a:ea typeface="ＭＳ Ｐゴシック" charset="-128"/>
              </a:rPr>
              <a:t>PRINCIPLE 8</a:t>
            </a: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Unnecessary derivatization (blocking group, protection/deprotection, temporary modification of physical/chemical processes) should be avoided whenever possible.</a:t>
            </a:r>
          </a:p>
        </p:txBody>
      </p:sp>
    </p:spTree>
    <p:extLst>
      <p:ext uri="{BB962C8B-B14F-4D97-AF65-F5344CB8AC3E}">
        <p14:creationId xmlns:p14="http://schemas.microsoft.com/office/powerpoint/2010/main" val="1770535721"/>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392587750"/>
              </p:ext>
            </p:extLst>
          </p:nvPr>
        </p:nvGraphicFramePr>
        <p:xfrm>
          <a:off x="2449436" y="4513925"/>
          <a:ext cx="4419533" cy="20102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p:cNvGraphicFramePr/>
          <p:nvPr>
            <p:extLst>
              <p:ext uri="{D42A27DB-BD31-4B8C-83A1-F6EECF244321}">
                <p14:modId xmlns:p14="http://schemas.microsoft.com/office/powerpoint/2010/main" val="3188752944"/>
              </p:ext>
            </p:extLst>
          </p:nvPr>
        </p:nvGraphicFramePr>
        <p:xfrm>
          <a:off x="536770" y="1499516"/>
          <a:ext cx="8386004" cy="285613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Rectangle 2"/>
          <p:cNvSpPr>
            <a:spLocks noGrp="1" noChangeArrowheads="1"/>
          </p:cNvSpPr>
          <p:nvPr>
            <p:ph type="title"/>
          </p:nvPr>
        </p:nvSpPr>
        <p:spPr>
          <a:solidFill>
            <a:srgbClr val="1D9485"/>
          </a:solidFill>
        </p:spPr>
        <p:txBody>
          <a:bodyPr>
            <a:normAutofit/>
          </a:bodyPr>
          <a:lstStyle/>
          <a:p>
            <a:r>
              <a:rPr lang="en-US" altLang="x-none" dirty="0" smtClean="0">
                <a:ea typeface="ＭＳ Ｐゴシック" charset="-128"/>
              </a:rPr>
              <a:t>PRINCIPLE 8: DERIVATIZATION</a:t>
            </a:r>
            <a:endParaRPr lang="en-US" altLang="x-none" dirty="0">
              <a:ea typeface="ＭＳ Ｐゴシック" charset="-128"/>
            </a:endParaRPr>
          </a:p>
        </p:txBody>
      </p:sp>
      <p:sp>
        <p:nvSpPr>
          <p:cNvPr id="7" name="TextBox 6"/>
          <p:cNvSpPr txBox="1"/>
          <p:nvPr/>
        </p:nvSpPr>
        <p:spPr>
          <a:xfrm>
            <a:off x="452805" y="1111379"/>
            <a:ext cx="3183949" cy="523220"/>
          </a:xfrm>
          <a:prstGeom prst="rect">
            <a:avLst/>
          </a:prstGeom>
          <a:noFill/>
        </p:spPr>
        <p:txBody>
          <a:bodyPr wrap="none" rtlCol="0">
            <a:spAutoFit/>
          </a:bodyPr>
          <a:lstStyle/>
          <a:p>
            <a:r>
              <a:rPr lang="en-US" sz="2800" dirty="0"/>
              <a:t>Traditional approach</a:t>
            </a:r>
          </a:p>
        </p:txBody>
      </p:sp>
      <p:sp>
        <p:nvSpPr>
          <p:cNvPr id="8" name="TextBox 7"/>
          <p:cNvSpPr txBox="1"/>
          <p:nvPr/>
        </p:nvSpPr>
        <p:spPr>
          <a:xfrm>
            <a:off x="489174" y="4372525"/>
            <a:ext cx="4082977" cy="523220"/>
          </a:xfrm>
          <a:prstGeom prst="rect">
            <a:avLst/>
          </a:prstGeom>
          <a:noFill/>
        </p:spPr>
        <p:txBody>
          <a:bodyPr wrap="none" rtlCol="0">
            <a:spAutoFit/>
          </a:bodyPr>
          <a:lstStyle/>
          <a:p>
            <a:r>
              <a:rPr lang="en-US" sz="2800" dirty="0"/>
              <a:t>Green Chemistry approach</a:t>
            </a:r>
          </a:p>
        </p:txBody>
      </p:sp>
    </p:spTree>
    <p:extLst>
      <p:ext uri="{BB962C8B-B14F-4D97-AF65-F5344CB8AC3E}">
        <p14:creationId xmlns:p14="http://schemas.microsoft.com/office/powerpoint/2010/main" val="54891029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2"/>
          <p:cNvSpPr>
            <a:spLocks noGrp="1" noChangeArrowheads="1"/>
          </p:cNvSpPr>
          <p:nvPr>
            <p:ph type="title"/>
          </p:nvPr>
        </p:nvSpPr>
        <p:spPr>
          <a:solidFill>
            <a:srgbClr val="1D9485"/>
          </a:solidFill>
        </p:spPr>
        <p:txBody>
          <a:bodyPr>
            <a:normAutofit/>
          </a:bodyPr>
          <a:lstStyle/>
          <a:p>
            <a:r>
              <a:rPr lang="en-US" altLang="x-none" dirty="0" smtClean="0">
                <a:ea typeface="ＭＳ Ｐゴシック" charset="-128"/>
              </a:rPr>
              <a:t>PRINCIPLE 8:  DERIVATIZATION</a:t>
            </a:r>
            <a:br>
              <a:rPr lang="en-US" altLang="x-none" dirty="0" smtClean="0">
                <a:ea typeface="ＭＳ Ｐゴシック" charset="-128"/>
              </a:rPr>
            </a:br>
            <a:r>
              <a:rPr lang="en-US" altLang="x-none" dirty="0" smtClean="0">
                <a:ea typeface="ＭＳ Ｐゴシック" charset="-128"/>
              </a:rPr>
              <a:t>CASE STUDY: 6-AMINOPENICILLANIC ACID</a:t>
            </a:r>
            <a:endParaRPr lang="en-US" altLang="x-none" dirty="0">
              <a:ea typeface="ＭＳ Ｐゴシック" charset="-128"/>
            </a:endParaRPr>
          </a:p>
        </p:txBody>
      </p:sp>
      <p:sp>
        <p:nvSpPr>
          <p:cNvPr id="114690" name="Rectangle 3"/>
          <p:cNvSpPr>
            <a:spLocks noGrp="1" noChangeArrowheads="1"/>
          </p:cNvSpPr>
          <p:nvPr>
            <p:ph type="body" sz="half" idx="1"/>
          </p:nvPr>
        </p:nvSpPr>
        <p:spPr>
          <a:xfrm>
            <a:off x="248042" y="1090926"/>
            <a:ext cx="8686800" cy="1981200"/>
          </a:xfrm>
          <a:noFill/>
        </p:spPr>
        <p:txBody>
          <a:bodyPr>
            <a:normAutofit/>
          </a:bodyPr>
          <a:lstStyle/>
          <a:p>
            <a:pPr marL="0" indent="0">
              <a:buNone/>
            </a:pPr>
            <a:r>
              <a:rPr lang="en-US" altLang="x-none" sz="2300" dirty="0">
                <a:ea typeface="ＭＳ Ｐゴシック" charset="-128"/>
              </a:rPr>
              <a:t>Synthesis of 6-aminopenicillanic acid – core moiety of penicillin</a:t>
            </a:r>
          </a:p>
        </p:txBody>
      </p:sp>
      <p:graphicFrame>
        <p:nvGraphicFramePr>
          <p:cNvPr id="114693" name="Object 4">
            <a:hlinkClick r:id="" action="ppaction://ole?verb=0"/>
          </p:cNvPr>
          <p:cNvGraphicFramePr>
            <a:graphicFrameLocks/>
          </p:cNvGraphicFramePr>
          <p:nvPr>
            <p:extLst>
              <p:ext uri="{D42A27DB-BD31-4B8C-83A1-F6EECF244321}">
                <p14:modId xmlns:p14="http://schemas.microsoft.com/office/powerpoint/2010/main" val="481558517"/>
              </p:ext>
            </p:extLst>
          </p:nvPr>
        </p:nvGraphicFramePr>
        <p:xfrm>
          <a:off x="984539" y="1861983"/>
          <a:ext cx="7170738" cy="2474912"/>
        </p:xfrm>
        <a:graphic>
          <a:graphicData uri="http://schemas.openxmlformats.org/presentationml/2006/ole">
            <mc:AlternateContent xmlns:mc="http://schemas.openxmlformats.org/markup-compatibility/2006">
              <mc:Choice xmlns:v="urn:schemas-microsoft-com:vml" Requires="v">
                <p:oleObj spid="_x0000_s920073" name="ISIS/Draw Sketch" r:id="rId4" imgW="7188200" imgH="2489200" progId="ISISServer">
                  <p:embed/>
                </p:oleObj>
              </mc:Choice>
              <mc:Fallback>
                <p:oleObj name="ISIS/Draw Sketch" r:id="rId4" imgW="7188200" imgH="2489200" progId="ISISServer">
                  <p:embed/>
                  <p:pic>
                    <p:nvPicPr>
                      <p:cNvPr id="0" name=""/>
                      <p:cNvPicPr>
                        <a:picLocks noChangeArrowheads="1"/>
                      </p:cNvPicPr>
                      <p:nvPr/>
                    </p:nvPicPr>
                    <p:blipFill>
                      <a:blip r:embed="rId5">
                        <a:lum bright="-100000" contrast="-40000"/>
                        <a:extLst>
                          <a:ext uri="{28A0092B-C50C-407E-A947-70E740481C1C}">
                            <a14:useLocalDpi xmlns:a14="http://schemas.microsoft.com/office/drawing/2010/main" val="0"/>
                          </a:ext>
                        </a:extLst>
                      </a:blip>
                      <a:srcRect/>
                      <a:stretch>
                        <a:fillRect/>
                      </a:stretch>
                    </p:blipFill>
                    <p:spPr bwMode="auto">
                      <a:xfrm>
                        <a:off x="984539" y="1861983"/>
                        <a:ext cx="7170738" cy="2474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14694" name="Object 5">
            <a:hlinkClick r:id="" action="ppaction://ole?verb=0"/>
          </p:cNvPr>
          <p:cNvGraphicFramePr>
            <a:graphicFrameLocks/>
          </p:cNvGraphicFramePr>
          <p:nvPr>
            <p:extLst>
              <p:ext uri="{D42A27DB-BD31-4B8C-83A1-F6EECF244321}">
                <p14:modId xmlns:p14="http://schemas.microsoft.com/office/powerpoint/2010/main" val="1672180758"/>
              </p:ext>
            </p:extLst>
          </p:nvPr>
        </p:nvGraphicFramePr>
        <p:xfrm>
          <a:off x="1398876" y="4843448"/>
          <a:ext cx="6342063" cy="1198563"/>
        </p:xfrm>
        <a:graphic>
          <a:graphicData uri="http://schemas.openxmlformats.org/presentationml/2006/ole">
            <mc:AlternateContent xmlns:mc="http://schemas.openxmlformats.org/markup-compatibility/2006">
              <mc:Choice xmlns:v="urn:schemas-microsoft-com:vml" Requires="v">
                <p:oleObj spid="_x0000_s920074" name="ISIS/Draw Sketch" r:id="rId6" imgW="6350000" imgH="1206500" progId="ISISServer">
                  <p:embed/>
                </p:oleObj>
              </mc:Choice>
              <mc:Fallback>
                <p:oleObj name="ISIS/Draw Sketch" r:id="rId6" imgW="6350000" imgH="1206500" progId="ISISServer">
                  <p:embed/>
                  <p:pic>
                    <p:nvPicPr>
                      <p:cNvPr id="0" name=""/>
                      <p:cNvPicPr>
                        <a:picLocks noChangeArrowheads="1"/>
                      </p:cNvPicPr>
                      <p:nvPr/>
                    </p:nvPicPr>
                    <p:blipFill>
                      <a:blip r:embed="rId7">
                        <a:lum bright="-100000" contrast="-40000"/>
                        <a:extLst>
                          <a:ext uri="{28A0092B-C50C-407E-A947-70E740481C1C}">
                            <a14:useLocalDpi xmlns:a14="http://schemas.microsoft.com/office/drawing/2010/main" val="0"/>
                          </a:ext>
                        </a:extLst>
                      </a:blip>
                      <a:srcRect/>
                      <a:stretch>
                        <a:fillRect/>
                      </a:stretch>
                    </p:blipFill>
                    <p:spPr bwMode="auto">
                      <a:xfrm>
                        <a:off x="1398876" y="4843448"/>
                        <a:ext cx="6342063" cy="1198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9" name="TextBox 8"/>
          <p:cNvSpPr txBox="1"/>
          <p:nvPr/>
        </p:nvSpPr>
        <p:spPr>
          <a:xfrm>
            <a:off x="501170" y="1519012"/>
            <a:ext cx="9026013" cy="707886"/>
          </a:xfrm>
          <a:prstGeom prst="rect">
            <a:avLst/>
          </a:prstGeom>
          <a:noFill/>
        </p:spPr>
        <p:txBody>
          <a:bodyPr wrap="square" rtlCol="0">
            <a:spAutoFit/>
          </a:bodyPr>
          <a:lstStyle/>
          <a:p>
            <a:r>
              <a:rPr lang="en-US" sz="2000" dirty="0"/>
              <a:t>Traditional synthesis of 6-aminopenicillanic acid using 3 steps and intermediate products:</a:t>
            </a:r>
          </a:p>
        </p:txBody>
      </p:sp>
      <p:sp>
        <p:nvSpPr>
          <p:cNvPr id="3" name="TextBox 2"/>
          <p:cNvSpPr txBox="1"/>
          <p:nvPr/>
        </p:nvSpPr>
        <p:spPr>
          <a:xfrm>
            <a:off x="501170" y="4436920"/>
            <a:ext cx="5236755" cy="400110"/>
          </a:xfrm>
          <a:prstGeom prst="rect">
            <a:avLst/>
          </a:prstGeom>
          <a:noFill/>
        </p:spPr>
        <p:txBody>
          <a:bodyPr wrap="none" rtlCol="0">
            <a:spAutoFit/>
          </a:bodyPr>
          <a:lstStyle/>
          <a:p>
            <a:r>
              <a:rPr lang="en-US" sz="2000" dirty="0"/>
              <a:t>New synthesis using enzyme and less derivatives</a:t>
            </a:r>
          </a:p>
        </p:txBody>
      </p:sp>
      <p:sp>
        <p:nvSpPr>
          <p:cNvPr id="8" name="Retângulo 7">
            <a:extLst>
              <a:ext uri="{FF2B5EF4-FFF2-40B4-BE49-F238E27FC236}">
                <a16:creationId xmlns:a16="http://schemas.microsoft.com/office/drawing/2014/main" id="{C4AF1B86-E2FC-4EFD-96A0-1C86DC105954}"/>
              </a:ext>
            </a:extLst>
          </p:cNvPr>
          <p:cNvSpPr/>
          <p:nvPr/>
        </p:nvSpPr>
        <p:spPr>
          <a:xfrm>
            <a:off x="248041" y="1473414"/>
            <a:ext cx="8686800" cy="286348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tângulo 9">
            <a:extLst>
              <a:ext uri="{FF2B5EF4-FFF2-40B4-BE49-F238E27FC236}">
                <a16:creationId xmlns:a16="http://schemas.microsoft.com/office/drawing/2014/main" id="{2F9307D2-B506-4A99-B589-E52574F32846}"/>
              </a:ext>
            </a:extLst>
          </p:cNvPr>
          <p:cNvSpPr/>
          <p:nvPr/>
        </p:nvSpPr>
        <p:spPr>
          <a:xfrm>
            <a:off x="248041" y="4445586"/>
            <a:ext cx="8686800" cy="1596425"/>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9010293"/>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Grp="1" noChangeArrowheads="1"/>
          </p:cNvSpPr>
          <p:nvPr>
            <p:ph type="ctrTitle"/>
          </p:nvPr>
        </p:nvSpPr>
        <p:spPr>
          <a:xfrm>
            <a:off x="228621" y="2571750"/>
            <a:ext cx="8686759" cy="1714500"/>
          </a:xfrm>
          <a:noFill/>
        </p:spPr>
        <p:txBody>
          <a:bodyPr anchor="ctr">
            <a:noAutofit/>
          </a:bodyPr>
          <a:lstStyle/>
          <a:p>
            <a:pPr algn="ctr"/>
            <a:r>
              <a:rPr lang="en-US" altLang="x-none" sz="3200" b="1" dirty="0">
                <a:solidFill>
                  <a:srgbClr val="EFB841"/>
                </a:solidFill>
                <a:latin typeface="Calibri Regular" charset="0"/>
                <a:ea typeface="ＭＳ Ｐゴシック" charset="-128"/>
              </a:rPr>
              <a:t>PRINCIPLE 9</a:t>
            </a: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Catalytic reagents (as selective as possible) are superior to stoichiometric reagents.</a:t>
            </a:r>
          </a:p>
        </p:txBody>
      </p:sp>
    </p:spTree>
    <p:extLst>
      <p:ext uri="{BB962C8B-B14F-4D97-AF65-F5344CB8AC3E}">
        <p14:creationId xmlns:p14="http://schemas.microsoft.com/office/powerpoint/2010/main" val="136559794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1026"/>
          <p:cNvSpPr>
            <a:spLocks noGrp="1" noChangeArrowheads="1"/>
          </p:cNvSpPr>
          <p:nvPr>
            <p:ph type="title"/>
          </p:nvPr>
        </p:nvSpPr>
        <p:spPr/>
        <p:txBody>
          <a:bodyPr>
            <a:normAutofit/>
          </a:bodyPr>
          <a:lstStyle/>
          <a:p>
            <a:r>
              <a:rPr lang="en-US" altLang="x-none" dirty="0" smtClean="0">
                <a:ea typeface="ＭＳ Ｐゴシック" charset="-128"/>
              </a:rPr>
              <a:t>IT’</a:t>
            </a:r>
            <a:r>
              <a:rPr lang="en-US" altLang="ja-JP" dirty="0" smtClean="0">
                <a:ea typeface="ＭＳ Ｐゴシック" charset="-128"/>
              </a:rPr>
              <a:t>S NOT JUST HOW YOU DESIGN BUT WHAT YOU DESIGN… </a:t>
            </a:r>
            <a:endParaRPr lang="en-US" altLang="x-none" sz="3200" dirty="0">
              <a:ea typeface="ＭＳ Ｐゴシック" charset="-128"/>
            </a:endParaRPr>
          </a:p>
        </p:txBody>
      </p:sp>
      <p:graphicFrame>
        <p:nvGraphicFramePr>
          <p:cNvPr id="2" name="Object 2"/>
          <p:cNvGraphicFramePr>
            <a:graphicFrameLocks noGrp="1" noChangeAspect="1"/>
          </p:cNvGraphicFramePr>
          <p:nvPr>
            <p:ph type="chart" idx="1"/>
            <p:extLst>
              <p:ext uri="{D42A27DB-BD31-4B8C-83A1-F6EECF244321}">
                <p14:modId xmlns:p14="http://schemas.microsoft.com/office/powerpoint/2010/main" val="1311121586"/>
              </p:ext>
            </p:extLst>
          </p:nvPr>
        </p:nvGraphicFramePr>
        <p:xfrm>
          <a:off x="0" y="1519382"/>
          <a:ext cx="8964613" cy="41148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203201" y="5387111"/>
            <a:ext cx="8712200" cy="707886"/>
          </a:xfrm>
          <a:prstGeom prst="rect">
            <a:avLst/>
          </a:prstGeom>
          <a:noFill/>
        </p:spPr>
        <p:txBody>
          <a:bodyPr wrap="square" rtlCol="0">
            <a:spAutoFit/>
          </a:bodyPr>
          <a:lstStyle/>
          <a:p>
            <a:pPr algn="ctr"/>
            <a:r>
              <a:rPr lang="en-US" sz="2000" dirty="0"/>
              <a:t>As the investments increase, so do the benefits. The largest benefit is when the company re-defines the problem and finds a novel solution. </a:t>
            </a:r>
          </a:p>
        </p:txBody>
      </p:sp>
      <p:sp>
        <p:nvSpPr>
          <p:cNvPr id="5" name="Rectangle 1027"/>
          <p:cNvSpPr txBox="1">
            <a:spLocks noChangeArrowheads="1"/>
          </p:cNvSpPr>
          <p:nvPr/>
        </p:nvSpPr>
        <p:spPr>
          <a:xfrm>
            <a:off x="571956" y="1167505"/>
            <a:ext cx="8043634" cy="1807029"/>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Wingdings" panose="05000000000000000000" pitchFamily="2" charset="2"/>
              <a:buChar char="q"/>
              <a:defRPr sz="2400" kern="1200">
                <a:solidFill>
                  <a:srgbClr val="1D9485"/>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2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panose="05000000000000000000" pitchFamily="2" charset="2"/>
              <a:buChar char="§"/>
              <a:defRPr sz="20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lgn="ctr">
              <a:buNone/>
            </a:pPr>
            <a:r>
              <a:rPr lang="en-US" altLang="x-none" dirty="0">
                <a:ea typeface="ＭＳ Ｐゴシック" charset="-128"/>
              </a:rPr>
              <a:t>Schematic of potential benefits vs. investments</a:t>
            </a:r>
          </a:p>
        </p:txBody>
      </p:sp>
    </p:spTree>
    <p:extLst>
      <p:ext uri="{BB962C8B-B14F-4D97-AF65-F5344CB8AC3E}">
        <p14:creationId xmlns:p14="http://schemas.microsoft.com/office/powerpoint/2010/main" val="185034394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solidFill>
            <a:srgbClr val="1D9485"/>
          </a:solidFill>
        </p:spPr>
        <p:txBody>
          <a:bodyPr>
            <a:normAutofit/>
          </a:bodyPr>
          <a:lstStyle/>
          <a:p>
            <a:r>
              <a:rPr lang="en-US" altLang="x-none" dirty="0" smtClean="0">
                <a:ea typeface="ＭＳ Ｐゴシック" charset="-128"/>
              </a:rPr>
              <a:t>PRINCIPLE 9: CATALYTIC REAGENTS</a:t>
            </a:r>
            <a:endParaRPr lang="en-US" altLang="x-none" dirty="0">
              <a:ea typeface="ＭＳ Ｐゴシック" charset="-128"/>
            </a:endParaRPr>
          </a:p>
        </p:txBody>
      </p:sp>
      <p:sp>
        <p:nvSpPr>
          <p:cNvPr id="3" name="Content Placeholder 2"/>
          <p:cNvSpPr>
            <a:spLocks noGrp="1"/>
          </p:cNvSpPr>
          <p:nvPr>
            <p:ph idx="1"/>
          </p:nvPr>
        </p:nvSpPr>
        <p:spPr>
          <a:xfrm>
            <a:off x="414938" y="1467649"/>
            <a:ext cx="3972645" cy="4018317"/>
          </a:xfrm>
        </p:spPr>
        <p:txBody>
          <a:bodyPr>
            <a:normAutofit/>
          </a:bodyPr>
          <a:lstStyle/>
          <a:p>
            <a:pPr marL="0" indent="0">
              <a:buNone/>
            </a:pPr>
            <a:r>
              <a:rPr lang="en-US" sz="2400" dirty="0"/>
              <a:t>Catalysts can facilitate complex reactions by:</a:t>
            </a:r>
          </a:p>
          <a:p>
            <a:pPr marL="0" indent="0">
              <a:buNone/>
            </a:pPr>
            <a:endParaRPr lang="en-US" sz="500" dirty="0"/>
          </a:p>
          <a:p>
            <a:pPr lvl="1"/>
            <a:r>
              <a:rPr lang="en-US" sz="2400" dirty="0"/>
              <a:t>Lowering the activation energy of the reaction</a:t>
            </a:r>
          </a:p>
          <a:p>
            <a:pPr lvl="1"/>
            <a:r>
              <a:rPr lang="en-US" sz="2400" dirty="0"/>
              <a:t>Reducing temperature necessary to achieve a reaction</a:t>
            </a:r>
          </a:p>
          <a:p>
            <a:pPr lvl="1"/>
            <a:r>
              <a:rPr lang="en-US" sz="2400" dirty="0"/>
              <a:t>Controlling the site of the reaction (selectivity enhancement)</a:t>
            </a:r>
          </a:p>
        </p:txBody>
      </p:sp>
      <p:sp>
        <p:nvSpPr>
          <p:cNvPr id="7" name="TextBox 6"/>
          <p:cNvSpPr txBox="1"/>
          <p:nvPr/>
        </p:nvSpPr>
        <p:spPr>
          <a:xfrm>
            <a:off x="7010184" y="4893075"/>
            <a:ext cx="1867755" cy="276999"/>
          </a:xfrm>
          <a:prstGeom prst="rect">
            <a:avLst/>
          </a:prstGeom>
          <a:noFill/>
        </p:spPr>
        <p:txBody>
          <a:bodyPr wrap="none" rtlCol="0">
            <a:spAutoFit/>
          </a:bodyPr>
          <a:lstStyle/>
          <a:p>
            <a:r>
              <a:rPr lang="en-US" sz="1200" dirty="0"/>
              <a:t>Image source: Adobe stock</a:t>
            </a:r>
          </a:p>
        </p:txBody>
      </p:sp>
      <p:pic>
        <p:nvPicPr>
          <p:cNvPr id="2" name="Imagem 1">
            <a:extLst>
              <a:ext uri="{FF2B5EF4-FFF2-40B4-BE49-F238E27FC236}">
                <a16:creationId xmlns:a16="http://schemas.microsoft.com/office/drawing/2014/main" id="{109D7882-1EBB-4077-97BD-8F54EDF6E5C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87583" y="1702761"/>
            <a:ext cx="4490356" cy="3151423"/>
          </a:xfrm>
          <a:prstGeom prst="rect">
            <a:avLst/>
          </a:prstGeom>
        </p:spPr>
      </p:pic>
    </p:spTree>
    <p:extLst>
      <p:ext uri="{BB962C8B-B14F-4D97-AF65-F5344CB8AC3E}">
        <p14:creationId xmlns:p14="http://schemas.microsoft.com/office/powerpoint/2010/main" val="145283032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p:cNvSpPr>
            <a:spLocks noGrp="1" noChangeArrowheads="1"/>
          </p:cNvSpPr>
          <p:nvPr>
            <p:ph type="title"/>
          </p:nvPr>
        </p:nvSpPr>
        <p:spPr>
          <a:solidFill>
            <a:srgbClr val="1D9485"/>
          </a:solidFill>
        </p:spPr>
        <p:txBody>
          <a:bodyPr>
            <a:normAutofit/>
          </a:bodyPr>
          <a:lstStyle/>
          <a:p>
            <a:r>
              <a:rPr lang="en-US" altLang="x-none" dirty="0" smtClean="0">
                <a:ea typeface="ＭＳ Ｐゴシック" charset="-128"/>
              </a:rPr>
              <a:t>PRINCIPLE 9:  CATALYTIC REAGENTS</a:t>
            </a:r>
            <a:br>
              <a:rPr lang="en-US" altLang="x-none" dirty="0" smtClean="0">
                <a:ea typeface="ＭＳ Ｐゴシック" charset="-128"/>
              </a:rPr>
            </a:br>
            <a:r>
              <a:rPr lang="en-US" altLang="x-none" dirty="0" smtClean="0">
                <a:ea typeface="ＭＳ Ｐゴシック" charset="-128"/>
              </a:rPr>
              <a:t>CASE STUDY: NAPROXEN SYNTHESIS</a:t>
            </a:r>
            <a:endParaRPr lang="en-US" altLang="x-none" dirty="0">
              <a:ea typeface="ＭＳ Ｐゴシック" charset="-128"/>
            </a:endParaRPr>
          </a:p>
        </p:txBody>
      </p:sp>
      <p:sp>
        <p:nvSpPr>
          <p:cNvPr id="120834" name="Rectangle 3"/>
          <p:cNvSpPr>
            <a:spLocks noGrp="1" noChangeArrowheads="1"/>
          </p:cNvSpPr>
          <p:nvPr>
            <p:ph type="body" sz="half" idx="1"/>
          </p:nvPr>
        </p:nvSpPr>
        <p:spPr>
          <a:xfrm>
            <a:off x="228599" y="1167947"/>
            <a:ext cx="8964613" cy="1981200"/>
          </a:xfrm>
          <a:noFill/>
        </p:spPr>
        <p:txBody>
          <a:bodyPr>
            <a:normAutofit/>
          </a:bodyPr>
          <a:lstStyle/>
          <a:p>
            <a:pPr marL="0" indent="0">
              <a:buNone/>
            </a:pPr>
            <a:r>
              <a:rPr lang="en-US" altLang="x-none" sz="2800" dirty="0">
                <a:latin typeface="Calibri Regular" charset="0"/>
                <a:ea typeface="ＭＳ Ｐゴシック" charset="-128"/>
              </a:rPr>
              <a:t>Synthesis of Naproxen using Green Chemistry</a:t>
            </a:r>
          </a:p>
          <a:p>
            <a:pPr marL="0" indent="0">
              <a:buNone/>
            </a:pPr>
            <a:r>
              <a:rPr lang="en-US" altLang="x-none" sz="500" dirty="0">
                <a:latin typeface="Calibri Regular" charset="0"/>
                <a:ea typeface="ＭＳ Ｐゴシック" charset="-128"/>
              </a:rPr>
              <a:t>	</a:t>
            </a:r>
          </a:p>
          <a:p>
            <a:pPr lvl="1"/>
            <a:r>
              <a:rPr lang="en-US" altLang="x-none" sz="2200" dirty="0">
                <a:latin typeface="Calibri Regular" charset="0"/>
                <a:ea typeface="ＭＳ Ｐゴシック" charset="-128"/>
              </a:rPr>
              <a:t>chiral transition metal complex</a:t>
            </a:r>
          </a:p>
          <a:p>
            <a:pPr lvl="1"/>
            <a:r>
              <a:rPr lang="en-US" altLang="x-none" sz="2200" dirty="0">
                <a:latin typeface="Calibri Regular" charset="0"/>
                <a:ea typeface="ＭＳ Ｐゴシック" charset="-128"/>
              </a:rPr>
              <a:t>97% yield in three steps</a:t>
            </a:r>
          </a:p>
          <a:p>
            <a:pPr lvl="1">
              <a:buFont typeface="Wingdings" charset="2"/>
              <a:buNone/>
            </a:pPr>
            <a:r>
              <a:rPr lang="en-US" altLang="x-none" sz="2800" dirty="0">
                <a:ea typeface="ＭＳ Ｐゴシック" charset="-128"/>
              </a:rPr>
              <a:t>								</a:t>
            </a:r>
          </a:p>
        </p:txBody>
      </p:sp>
      <p:graphicFrame>
        <p:nvGraphicFramePr>
          <p:cNvPr id="120835" name="Object 2">
            <a:hlinkClick r:id="" action="ppaction://ole?verb=0"/>
          </p:cNvPr>
          <p:cNvGraphicFramePr>
            <a:graphicFrameLocks noGrp="1"/>
          </p:cNvGraphicFramePr>
          <p:nvPr>
            <p:ph sz="half" idx="2"/>
            <p:extLst>
              <p:ext uri="{D42A27DB-BD31-4B8C-83A1-F6EECF244321}">
                <p14:modId xmlns:p14="http://schemas.microsoft.com/office/powerpoint/2010/main" val="4148472031"/>
              </p:ext>
            </p:extLst>
          </p:nvPr>
        </p:nvGraphicFramePr>
        <p:xfrm>
          <a:off x="1101437" y="2740649"/>
          <a:ext cx="6299386" cy="3188010"/>
        </p:xfrm>
        <a:graphic>
          <a:graphicData uri="http://schemas.openxmlformats.org/presentationml/2006/ole">
            <mc:AlternateContent xmlns:mc="http://schemas.openxmlformats.org/markup-compatibility/2006">
              <mc:Choice xmlns:v="urn:schemas-microsoft-com:vml" Requires="v">
                <p:oleObj spid="_x0000_s925934" name="ISIS/Draw Sketch" r:id="rId4" imgW="6273800" imgH="3175000" progId="ISISServer">
                  <p:embed/>
                </p:oleObj>
              </mc:Choice>
              <mc:Fallback>
                <p:oleObj name="ISIS/Draw Sketch" r:id="rId4" imgW="6273800" imgH="3175000" progId="ISISServer">
                  <p:embed/>
                  <p:pic>
                    <p:nvPicPr>
                      <p:cNvPr id="0" name=""/>
                      <p:cNvPicPr>
                        <a:picLocks noChangeArrowheads="1"/>
                      </p:cNvPicPr>
                      <p:nvPr/>
                    </p:nvPicPr>
                    <p:blipFill>
                      <a:blip r:embed="rId5">
                        <a:lum bright="-100000" contrast="-40000"/>
                        <a:extLst>
                          <a:ext uri="{28A0092B-C50C-407E-A947-70E740481C1C}">
                            <a14:useLocalDpi xmlns:a14="http://schemas.microsoft.com/office/drawing/2010/main" val="0"/>
                          </a:ext>
                        </a:extLst>
                      </a:blip>
                      <a:srcRect/>
                      <a:stretch>
                        <a:fillRect/>
                      </a:stretch>
                    </p:blipFill>
                    <p:spPr bwMode="auto">
                      <a:xfrm>
                        <a:off x="1101437" y="2740649"/>
                        <a:ext cx="6299386" cy="3188010"/>
                      </a:xfrm>
                      <a:prstGeom prst="rect">
                        <a:avLst/>
                      </a:prstGeom>
                      <a:noFill/>
                      <a:ln>
                        <a:noFill/>
                      </a:ln>
                      <a:effectLst/>
                      <a:extLst>
                        <a:ext uri="{FAA26D3D-D897-4be2-8F04-BA451C77F1D7}">
                          <ma14:placeholderFlag xmlns="" xmlns:ma14="http://schemas.microsoft.com/office/mac/drawingml/2011/main" val="1"/>
                        </a:ext>
                      </a:extLst>
                    </p:spPr>
                  </p:pic>
                </p:oleObj>
              </mc:Fallback>
            </mc:AlternateContent>
          </a:graphicData>
        </a:graphic>
      </p:graphicFrame>
      <p:sp>
        <p:nvSpPr>
          <p:cNvPr id="2" name="Rectangle 1"/>
          <p:cNvSpPr/>
          <p:nvPr/>
        </p:nvSpPr>
        <p:spPr>
          <a:xfrm>
            <a:off x="6864259" y="5685689"/>
            <a:ext cx="1924053" cy="338554"/>
          </a:xfrm>
          <a:prstGeom prst="rect">
            <a:avLst/>
          </a:prstGeom>
        </p:spPr>
        <p:txBody>
          <a:bodyPr wrap="none">
            <a:spAutoFit/>
          </a:bodyPr>
          <a:lstStyle/>
          <a:p>
            <a:pPr lvl="1">
              <a:buFont typeface="Wingdings" charset="2"/>
              <a:buNone/>
            </a:pPr>
            <a:r>
              <a:rPr lang="en-US" altLang="x-none" sz="1600" dirty="0" err="1">
                <a:latin typeface="Calibri Regular" charset="0"/>
                <a:ea typeface="ＭＳ Ｐゴシック" charset="-128"/>
              </a:rPr>
              <a:t>Dartt</a:t>
            </a:r>
            <a:r>
              <a:rPr lang="en-US" altLang="x-none" sz="1600" dirty="0">
                <a:latin typeface="Calibri Regular" charset="0"/>
                <a:ea typeface="ＭＳ Ｐゴシック" charset="-128"/>
              </a:rPr>
              <a:t> and Davis</a:t>
            </a:r>
            <a:endParaRPr lang="en-US" altLang="x-none" sz="2400" dirty="0">
              <a:ea typeface="ＭＳ Ｐゴシック" charset="-128"/>
            </a:endParaRPr>
          </a:p>
        </p:txBody>
      </p:sp>
      <p:sp>
        <p:nvSpPr>
          <p:cNvPr id="6" name="Retângulo 5">
            <a:extLst>
              <a:ext uri="{FF2B5EF4-FFF2-40B4-BE49-F238E27FC236}">
                <a16:creationId xmlns:a16="http://schemas.microsoft.com/office/drawing/2014/main" id="{7A7EC29D-7122-488E-ACB5-09D9FED40176}"/>
              </a:ext>
            </a:extLst>
          </p:cNvPr>
          <p:cNvSpPr/>
          <p:nvPr/>
        </p:nvSpPr>
        <p:spPr>
          <a:xfrm>
            <a:off x="228599" y="1160442"/>
            <a:ext cx="8686800" cy="4867315"/>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5189453"/>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2"/>
          <p:cNvSpPr>
            <a:spLocks noGrp="1" noChangeArrowheads="1"/>
          </p:cNvSpPr>
          <p:nvPr>
            <p:ph type="title"/>
          </p:nvPr>
        </p:nvSpPr>
        <p:spPr>
          <a:solidFill>
            <a:srgbClr val="1D9485"/>
          </a:solidFill>
        </p:spPr>
        <p:txBody>
          <a:bodyPr>
            <a:normAutofit/>
          </a:bodyPr>
          <a:lstStyle/>
          <a:p>
            <a:r>
              <a:rPr lang="en-US" altLang="x-none" dirty="0" smtClean="0">
                <a:ea typeface="ＭＳ Ｐゴシック" charset="-128"/>
              </a:rPr>
              <a:t>PRINCIPLE 9: CATALYTIC REAGENTS</a:t>
            </a:r>
            <a:br>
              <a:rPr lang="en-US" altLang="x-none" dirty="0" smtClean="0">
                <a:ea typeface="ＭＳ Ｐゴシック" charset="-128"/>
              </a:rPr>
            </a:br>
            <a:r>
              <a:rPr lang="en-US" altLang="x-none" dirty="0" smtClean="0">
                <a:ea typeface="ＭＳ Ｐゴシック" charset="-128"/>
              </a:rPr>
              <a:t>CASE STUDY: PRODUCING PAPER</a:t>
            </a:r>
            <a:endParaRPr lang="en-US" altLang="x-none" dirty="0">
              <a:ea typeface="ＭＳ Ｐゴシック" charset="-128"/>
            </a:endParaRPr>
          </a:p>
        </p:txBody>
      </p:sp>
      <p:sp>
        <p:nvSpPr>
          <p:cNvPr id="124930" name="Rectangle 3"/>
          <p:cNvSpPr>
            <a:spLocks noGrp="1" noChangeArrowheads="1"/>
          </p:cNvSpPr>
          <p:nvPr>
            <p:ph type="body" sz="half" idx="1"/>
          </p:nvPr>
        </p:nvSpPr>
        <p:spPr>
          <a:xfrm>
            <a:off x="206478" y="2984500"/>
            <a:ext cx="8650432" cy="1981200"/>
          </a:xfrm>
          <a:noFill/>
        </p:spPr>
        <p:txBody>
          <a:bodyPr>
            <a:noAutofit/>
          </a:bodyPr>
          <a:lstStyle/>
          <a:p>
            <a:r>
              <a:rPr lang="en-US" altLang="x-none" sz="2400" dirty="0" err="1">
                <a:latin typeface="Calibri Regular" charset="0"/>
                <a:ea typeface="ＭＳ Ｐゴシック" charset="-128"/>
              </a:rPr>
              <a:t>Polyoxometalate</a:t>
            </a:r>
            <a:r>
              <a:rPr lang="en-US" altLang="x-none" sz="2400" dirty="0">
                <a:latin typeface="Calibri Regular" charset="0"/>
                <a:ea typeface="ＭＳ Ｐゴシック" charset="-128"/>
              </a:rPr>
              <a:t> (POM) catalysts</a:t>
            </a:r>
          </a:p>
          <a:p>
            <a:pPr marL="342900" lvl="1" indent="0">
              <a:buNone/>
            </a:pPr>
            <a:r>
              <a:rPr lang="en-US" altLang="x-none" sz="2000" dirty="0">
                <a:latin typeface="Calibri Regular" charset="0"/>
                <a:ea typeface="ＭＳ Ｐゴシック" charset="-128"/>
              </a:rPr>
              <a:t>-   non-toxic, inorganic cluster compounds</a:t>
            </a:r>
          </a:p>
          <a:p>
            <a:pPr marL="342900" lvl="1" indent="0">
              <a:buNone/>
            </a:pPr>
            <a:r>
              <a:rPr lang="en-US" altLang="x-none" sz="2000" dirty="0">
                <a:latin typeface="Calibri Regular" charset="0"/>
                <a:ea typeface="ＭＳ Ｐゴシック" charset="-128"/>
              </a:rPr>
              <a:t>-   selectively delignify wood</a:t>
            </a:r>
          </a:p>
          <a:p>
            <a:pPr lvl="1">
              <a:buFontTx/>
              <a:buChar char="-"/>
            </a:pPr>
            <a:r>
              <a:rPr lang="en-US" altLang="x-none" sz="2000" dirty="0">
                <a:latin typeface="Calibri Regular" charset="0"/>
                <a:ea typeface="ＭＳ Ｐゴシック" charset="-128"/>
              </a:rPr>
              <a:t>utilize only air and water</a:t>
            </a:r>
          </a:p>
          <a:p>
            <a:pPr lvl="1">
              <a:buFontTx/>
              <a:buChar char="-"/>
            </a:pPr>
            <a:endParaRPr lang="en-US" altLang="x-none" sz="500" dirty="0">
              <a:latin typeface="Calibri Regular" charset="0"/>
              <a:ea typeface="ＭＳ Ｐゴシック" charset="-128"/>
            </a:endParaRPr>
          </a:p>
          <a:p>
            <a:r>
              <a:rPr lang="en-US" altLang="x-none" sz="2400" dirty="0">
                <a:latin typeface="Calibri Regular" charset="0"/>
                <a:ea typeface="ＭＳ Ｐゴシック" charset="-128"/>
              </a:rPr>
              <a:t>Converts trees to paper without the use or generation of toxic chemicals</a:t>
            </a:r>
          </a:p>
          <a:p>
            <a:pPr lvl="1">
              <a:buFont typeface="Wingdings" charset="2"/>
              <a:buNone/>
            </a:pPr>
            <a:r>
              <a:rPr lang="en-US" altLang="x-none" sz="2400" dirty="0">
                <a:latin typeface="Calibri Regular" charset="0"/>
                <a:ea typeface="ＭＳ Ｐゴシック" charset="-128"/>
              </a:rPr>
              <a:t>				</a:t>
            </a:r>
          </a:p>
        </p:txBody>
      </p:sp>
      <p:graphicFrame>
        <p:nvGraphicFramePr>
          <p:cNvPr id="124931" name="Object 2">
            <a:hlinkClick r:id="" action="ppaction://ole?verb=0"/>
          </p:cNvPr>
          <p:cNvGraphicFramePr>
            <a:graphicFrameLocks noGrp="1"/>
          </p:cNvGraphicFramePr>
          <p:nvPr>
            <p:ph sz="half" idx="2"/>
            <p:extLst>
              <p:ext uri="{D42A27DB-BD31-4B8C-83A1-F6EECF244321}">
                <p14:modId xmlns:p14="http://schemas.microsoft.com/office/powerpoint/2010/main" val="1953117415"/>
              </p:ext>
            </p:extLst>
          </p:nvPr>
        </p:nvGraphicFramePr>
        <p:xfrm>
          <a:off x="370758" y="1498849"/>
          <a:ext cx="8286151" cy="813127"/>
        </p:xfrm>
        <a:graphic>
          <a:graphicData uri="http://schemas.openxmlformats.org/presentationml/2006/ole">
            <mc:AlternateContent xmlns:mc="http://schemas.openxmlformats.org/markup-compatibility/2006">
              <mc:Choice xmlns:v="urn:schemas-microsoft-com:vml" Requires="v">
                <p:oleObj spid="_x0000_s930030" name="ISIS/Draw Sketch" r:id="rId4" imgW="5435600" imgH="533400" progId="ISISServer">
                  <p:embed/>
                </p:oleObj>
              </mc:Choice>
              <mc:Fallback>
                <p:oleObj name="ISIS/Draw Sketch" r:id="rId4" imgW="5435600" imgH="533400" progId="ISISServer">
                  <p:embed/>
                  <p:pic>
                    <p:nvPicPr>
                      <p:cNvPr id="0" name=""/>
                      <p:cNvPicPr>
                        <a:picLocks noChangeArrowheads="1"/>
                      </p:cNvPicPr>
                      <p:nvPr/>
                    </p:nvPicPr>
                    <p:blipFill>
                      <a:blip r:embed="rId5">
                        <a:lum bright="-100000" contrast="-40000"/>
                        <a:extLst>
                          <a:ext uri="{28A0092B-C50C-407E-A947-70E740481C1C}">
                            <a14:useLocalDpi xmlns:a14="http://schemas.microsoft.com/office/drawing/2010/main" val="0"/>
                          </a:ext>
                        </a:extLst>
                      </a:blip>
                      <a:srcRect/>
                      <a:stretch>
                        <a:fillRect/>
                      </a:stretch>
                    </p:blipFill>
                    <p:spPr bwMode="auto">
                      <a:xfrm>
                        <a:off x="370758" y="1498849"/>
                        <a:ext cx="8286151" cy="813127"/>
                      </a:xfrm>
                      <a:prstGeom prst="rect">
                        <a:avLst/>
                      </a:prstGeom>
                      <a:noFill/>
                      <a:ln>
                        <a:noFill/>
                      </a:ln>
                      <a:effectLst/>
                      <a:extLst>
                        <a:ext uri="{FAA26D3D-D897-4be2-8F04-BA451C77F1D7}">
                          <ma14:placeholderFlag xmlns="" xmlns:ma14="http://schemas.microsoft.com/office/mac/drawingml/2011/main" val="1"/>
                        </a:ext>
                      </a:extLst>
                    </p:spPr>
                  </p:pic>
                </p:oleObj>
              </mc:Fallback>
            </mc:AlternateContent>
          </a:graphicData>
        </a:graphic>
      </p:graphicFrame>
      <p:sp>
        <p:nvSpPr>
          <p:cNvPr id="2" name="Rectangle 1"/>
          <p:cNvSpPr/>
          <p:nvPr/>
        </p:nvSpPr>
        <p:spPr>
          <a:xfrm>
            <a:off x="5257800" y="5159108"/>
            <a:ext cx="3599109" cy="830997"/>
          </a:xfrm>
          <a:prstGeom prst="rect">
            <a:avLst/>
          </a:prstGeom>
        </p:spPr>
        <p:txBody>
          <a:bodyPr wrap="square">
            <a:spAutoFit/>
          </a:bodyPr>
          <a:lstStyle/>
          <a:p>
            <a:pPr lvl="1" algn="r">
              <a:buFont typeface="Wingdings" charset="2"/>
              <a:buNone/>
            </a:pPr>
            <a:r>
              <a:rPr lang="en-US" altLang="x-none" sz="1600" dirty="0">
                <a:latin typeface="Calibri Regular" charset="0"/>
                <a:ea typeface="ＭＳ Ｐゴシック" charset="-128"/>
              </a:rPr>
              <a:t>Hill, Emory University; Weinstock, USDA Forest Service</a:t>
            </a:r>
          </a:p>
        </p:txBody>
      </p:sp>
      <p:sp>
        <p:nvSpPr>
          <p:cNvPr id="6" name="Retângulo 5">
            <a:extLst>
              <a:ext uri="{FF2B5EF4-FFF2-40B4-BE49-F238E27FC236}">
                <a16:creationId xmlns:a16="http://schemas.microsoft.com/office/drawing/2014/main" id="{A1D4EF9B-5E72-4F81-A3AA-FA428A053987}"/>
              </a:ext>
            </a:extLst>
          </p:cNvPr>
          <p:cNvSpPr/>
          <p:nvPr/>
        </p:nvSpPr>
        <p:spPr>
          <a:xfrm>
            <a:off x="206477" y="1219436"/>
            <a:ext cx="8686800" cy="4749328"/>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0345625"/>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2"/>
          <p:cNvSpPr>
            <a:spLocks noGrp="1" noChangeArrowheads="1"/>
          </p:cNvSpPr>
          <p:nvPr>
            <p:ph type="ctrTitle"/>
          </p:nvPr>
        </p:nvSpPr>
        <p:spPr>
          <a:xfrm>
            <a:off x="252000" y="2144207"/>
            <a:ext cx="8640000" cy="2569586"/>
          </a:xfrm>
          <a:noFill/>
        </p:spPr>
        <p:txBody>
          <a:bodyPr anchor="ctr">
            <a:noAutofit/>
          </a:bodyPr>
          <a:lstStyle/>
          <a:p>
            <a:pPr algn="ctr"/>
            <a:r>
              <a:rPr lang="en-US" altLang="x-none" sz="3200" b="1" dirty="0">
                <a:solidFill>
                  <a:srgbClr val="EFB841"/>
                </a:solidFill>
                <a:latin typeface="Calibri Regular" charset="0"/>
                <a:ea typeface="ＭＳ Ｐゴシック" charset="-128"/>
              </a:rPr>
              <a:t>PRINCIPLE 10</a:t>
            </a: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Chemical products should be designed so that at the end of their function they do not persist in the environment and break down into innocuous degradation products.</a:t>
            </a:r>
          </a:p>
        </p:txBody>
      </p:sp>
    </p:spTree>
    <p:extLst>
      <p:ext uri="{BB962C8B-B14F-4D97-AF65-F5344CB8AC3E}">
        <p14:creationId xmlns:p14="http://schemas.microsoft.com/office/powerpoint/2010/main" val="352448151"/>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2"/>
          <p:cNvSpPr>
            <a:spLocks noGrp="1" noChangeArrowheads="1"/>
          </p:cNvSpPr>
          <p:nvPr>
            <p:ph type="title"/>
          </p:nvPr>
        </p:nvSpPr>
        <p:spPr>
          <a:solidFill>
            <a:srgbClr val="1D9485"/>
          </a:solidFill>
        </p:spPr>
        <p:txBody>
          <a:bodyPr>
            <a:normAutofit/>
          </a:bodyPr>
          <a:lstStyle/>
          <a:p>
            <a:r>
              <a:rPr lang="en-US" altLang="x-none" dirty="0" smtClean="0">
                <a:ea typeface="ＭＳ Ｐゴシック" charset="-128"/>
              </a:rPr>
              <a:t>PRINCIPLE 10:  BIODEGRADABILITY</a:t>
            </a:r>
            <a:br>
              <a:rPr lang="en-US" altLang="x-none" dirty="0" smtClean="0">
                <a:ea typeface="ＭＳ Ｐゴシック" charset="-128"/>
              </a:rPr>
            </a:br>
            <a:r>
              <a:rPr lang="en-US" altLang="x-none" dirty="0" smtClean="0">
                <a:ea typeface="ＭＳ Ｐゴシック" charset="-128"/>
              </a:rPr>
              <a:t>CASE STUDY: PLASTICIZERS</a:t>
            </a:r>
            <a:endParaRPr lang="en-US" altLang="x-none" dirty="0">
              <a:ea typeface="ＭＳ Ｐゴシック" charset="-128"/>
            </a:endParaRPr>
          </a:p>
        </p:txBody>
      </p:sp>
      <p:sp>
        <p:nvSpPr>
          <p:cNvPr id="3" name="Content Placeholder 2"/>
          <p:cNvSpPr>
            <a:spLocks noGrp="1"/>
          </p:cNvSpPr>
          <p:nvPr>
            <p:ph idx="1"/>
          </p:nvPr>
        </p:nvSpPr>
        <p:spPr>
          <a:xfrm>
            <a:off x="650773" y="1373621"/>
            <a:ext cx="7886700" cy="4351338"/>
          </a:xfrm>
        </p:spPr>
        <p:txBody>
          <a:bodyPr>
            <a:normAutofit fontScale="92500" lnSpcReduction="10000"/>
          </a:bodyPr>
          <a:lstStyle/>
          <a:p>
            <a:pPr marL="0" indent="0">
              <a:buNone/>
            </a:pPr>
            <a:r>
              <a:rPr lang="en-US" sz="2600" dirty="0"/>
              <a:t>Conventional plasticizers such as </a:t>
            </a:r>
            <a:r>
              <a:rPr lang="en-US" sz="2600" dirty="0" err="1"/>
              <a:t>DiNP</a:t>
            </a:r>
            <a:r>
              <a:rPr lang="en-US" sz="2600" dirty="0"/>
              <a:t> are a needed additive to soften plastics</a:t>
            </a:r>
            <a:endParaRPr lang="en-US" sz="2800" dirty="0"/>
          </a:p>
          <a:p>
            <a:endParaRPr lang="en-US" dirty="0"/>
          </a:p>
          <a:p>
            <a:endParaRPr lang="en-US" dirty="0"/>
          </a:p>
          <a:p>
            <a:endParaRPr lang="en-US" dirty="0"/>
          </a:p>
          <a:p>
            <a:endParaRPr lang="en-US" dirty="0"/>
          </a:p>
          <a:p>
            <a:endParaRPr lang="en-US" dirty="0"/>
          </a:p>
          <a:p>
            <a:pPr marL="0" indent="0">
              <a:buNone/>
            </a:pPr>
            <a:endParaRPr lang="en-US" dirty="0"/>
          </a:p>
          <a:p>
            <a:pPr marL="0" indent="0">
              <a:buNone/>
            </a:pPr>
            <a:r>
              <a:rPr lang="en-US" sz="2200" dirty="0"/>
              <a:t>Disadvantages:</a:t>
            </a:r>
          </a:p>
          <a:p>
            <a:pPr marL="442913"/>
            <a:r>
              <a:rPr lang="en-US" sz="2200" dirty="0" err="1"/>
              <a:t>DiNP</a:t>
            </a:r>
            <a:r>
              <a:rPr lang="en-US" sz="2200" dirty="0"/>
              <a:t> exposure has been linked to liver toxicity, endocrine disruption and carcinogenicity</a:t>
            </a:r>
          </a:p>
          <a:p>
            <a:pPr marL="442913"/>
            <a:r>
              <a:rPr lang="en-US" sz="2200" dirty="0"/>
              <a:t>They are persisting in the environment</a:t>
            </a:r>
          </a:p>
          <a:p>
            <a:endParaRPr lang="en-US" dirty="0"/>
          </a:p>
        </p:txBody>
      </p:sp>
      <p:pic>
        <p:nvPicPr>
          <p:cNvPr id="4" name="Picture 3"/>
          <p:cNvPicPr>
            <a:picLocks noChangeAspect="1"/>
          </p:cNvPicPr>
          <p:nvPr/>
        </p:nvPicPr>
        <p:blipFill>
          <a:blip r:embed="rId3"/>
          <a:stretch>
            <a:fillRect/>
          </a:stretch>
        </p:blipFill>
        <p:spPr>
          <a:xfrm>
            <a:off x="2641044" y="2151909"/>
            <a:ext cx="3694664" cy="2002269"/>
          </a:xfrm>
          <a:prstGeom prst="rect">
            <a:avLst/>
          </a:prstGeom>
        </p:spPr>
      </p:pic>
      <p:sp>
        <p:nvSpPr>
          <p:cNvPr id="5" name="Retângulo 4">
            <a:extLst>
              <a:ext uri="{FF2B5EF4-FFF2-40B4-BE49-F238E27FC236}">
                <a16:creationId xmlns:a16="http://schemas.microsoft.com/office/drawing/2014/main" id="{36B9E43F-E01C-4218-8CD2-2B21485807E9}"/>
              </a:ext>
            </a:extLst>
          </p:cNvPr>
          <p:cNvSpPr/>
          <p:nvPr/>
        </p:nvSpPr>
        <p:spPr>
          <a:xfrm>
            <a:off x="228600" y="1244061"/>
            <a:ext cx="8686800" cy="448089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7482849"/>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81000" y="1191926"/>
            <a:ext cx="8134350" cy="5016758"/>
          </a:xfrm>
          <a:prstGeom prst="rect">
            <a:avLst/>
          </a:prstGeom>
        </p:spPr>
        <p:txBody>
          <a:bodyPr wrap="square">
            <a:spAutoFit/>
          </a:bodyPr>
          <a:lstStyle/>
          <a:p>
            <a:r>
              <a:rPr lang="en-US" sz="2600" dirty="0"/>
              <a:t>Alternative plasticizers such as isosorbide </a:t>
            </a:r>
            <a:r>
              <a:rPr lang="en-US" sz="2600" dirty="0" err="1"/>
              <a:t>diester</a:t>
            </a:r>
            <a:r>
              <a:rPr lang="en-US" sz="2600" dirty="0"/>
              <a:t> made from starch</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sz="1000" dirty="0"/>
          </a:p>
          <a:p>
            <a:r>
              <a:rPr lang="en-US" sz="2200" dirty="0"/>
              <a:t>Advantages:</a:t>
            </a:r>
          </a:p>
          <a:p>
            <a:pPr marL="633413" indent="-285750">
              <a:buFont typeface="Arial" charset="0"/>
              <a:buChar char="•"/>
            </a:pPr>
            <a:r>
              <a:rPr lang="en-US" sz="2200" dirty="0"/>
              <a:t>Offers 1 to 1 substitution of </a:t>
            </a:r>
            <a:r>
              <a:rPr lang="en-US" sz="2200" dirty="0" err="1"/>
              <a:t>DiNP</a:t>
            </a:r>
            <a:r>
              <a:rPr lang="en-US" sz="2200" dirty="0"/>
              <a:t> in plastics</a:t>
            </a:r>
          </a:p>
          <a:p>
            <a:pPr marL="633413" indent="-285750">
              <a:buFont typeface="Arial" charset="0"/>
              <a:buChar char="•"/>
            </a:pPr>
            <a:r>
              <a:rPr lang="en-US" sz="2200" dirty="0"/>
              <a:t>Thermally stable and biodegradable</a:t>
            </a:r>
          </a:p>
        </p:txBody>
      </p:sp>
      <p:pic>
        <p:nvPicPr>
          <p:cNvPr id="8" name="Picture 7"/>
          <p:cNvPicPr>
            <a:picLocks noChangeAspect="1"/>
          </p:cNvPicPr>
          <p:nvPr/>
        </p:nvPicPr>
        <p:blipFill>
          <a:blip r:embed="rId2"/>
          <a:stretch>
            <a:fillRect/>
          </a:stretch>
        </p:blipFill>
        <p:spPr>
          <a:xfrm>
            <a:off x="774533" y="2068883"/>
            <a:ext cx="7740817" cy="2859760"/>
          </a:xfrm>
          <a:prstGeom prst="rect">
            <a:avLst/>
          </a:prstGeom>
        </p:spPr>
      </p:pic>
      <p:sp>
        <p:nvSpPr>
          <p:cNvPr id="5" name="Retângulo 4">
            <a:extLst>
              <a:ext uri="{FF2B5EF4-FFF2-40B4-BE49-F238E27FC236}">
                <a16:creationId xmlns:a16="http://schemas.microsoft.com/office/drawing/2014/main" id="{C98D9054-5C1F-4A28-8710-1B51E6E78A26}"/>
              </a:ext>
            </a:extLst>
          </p:cNvPr>
          <p:cNvSpPr/>
          <p:nvPr/>
        </p:nvSpPr>
        <p:spPr>
          <a:xfrm>
            <a:off x="206477" y="1197302"/>
            <a:ext cx="8686800" cy="483842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PRINCIPLE 10: BIODEGRADABILITY</a:t>
            </a:r>
            <a:br>
              <a:rPr lang="en-US" dirty="0" smtClean="0"/>
            </a:br>
            <a:r>
              <a:rPr lang="en-US" dirty="0" smtClean="0"/>
              <a:t>CASE STUDY: PLASTICIZERS</a:t>
            </a:r>
            <a:endParaRPr lang="en-US" dirty="0"/>
          </a:p>
        </p:txBody>
      </p:sp>
    </p:spTree>
    <p:extLst>
      <p:ext uri="{BB962C8B-B14F-4D97-AF65-F5344CB8AC3E}">
        <p14:creationId xmlns:p14="http://schemas.microsoft.com/office/powerpoint/2010/main" val="32419625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10:  BIODEGRADABILITY</a:t>
            </a:r>
            <a:br>
              <a:rPr lang="en-US" dirty="0" smtClean="0"/>
            </a:br>
            <a:r>
              <a:rPr lang="en-US" dirty="0" smtClean="0"/>
              <a:t>CASE STUDY: PLASTICS</a:t>
            </a:r>
            <a:endParaRPr lang="en-US" dirty="0"/>
          </a:p>
        </p:txBody>
      </p:sp>
      <p:sp>
        <p:nvSpPr>
          <p:cNvPr id="3" name="Content Placeholder 2"/>
          <p:cNvSpPr>
            <a:spLocks noGrp="1"/>
          </p:cNvSpPr>
          <p:nvPr>
            <p:ph idx="1"/>
          </p:nvPr>
        </p:nvSpPr>
        <p:spPr>
          <a:xfrm>
            <a:off x="228600" y="1183892"/>
            <a:ext cx="7886700" cy="4351338"/>
          </a:xfrm>
        </p:spPr>
        <p:txBody>
          <a:bodyPr>
            <a:normAutofit/>
          </a:bodyPr>
          <a:lstStyle/>
          <a:p>
            <a:pPr marL="0" indent="0">
              <a:buNone/>
            </a:pPr>
            <a:r>
              <a:rPr lang="en-US" sz="2600" dirty="0"/>
              <a:t>Conventional plastics (PET) are made from petroleum</a:t>
            </a:r>
          </a:p>
        </p:txBody>
      </p:sp>
      <p:pic>
        <p:nvPicPr>
          <p:cNvPr id="8" name="Picture 7"/>
          <p:cNvPicPr>
            <a:picLocks noChangeAspect="1"/>
          </p:cNvPicPr>
          <p:nvPr/>
        </p:nvPicPr>
        <p:blipFill rotWithShape="1">
          <a:blip r:embed="rId2"/>
          <a:srcRect t="6717" b="39211"/>
          <a:stretch/>
        </p:blipFill>
        <p:spPr>
          <a:xfrm>
            <a:off x="685670" y="2889649"/>
            <a:ext cx="5822958" cy="3230505"/>
          </a:xfrm>
          <a:prstGeom prst="rect">
            <a:avLst/>
          </a:prstGeom>
        </p:spPr>
      </p:pic>
      <p:sp>
        <p:nvSpPr>
          <p:cNvPr id="9" name="TextBox 8"/>
          <p:cNvSpPr txBox="1"/>
          <p:nvPr/>
        </p:nvSpPr>
        <p:spPr>
          <a:xfrm>
            <a:off x="302430" y="1728681"/>
            <a:ext cx="4562053" cy="1107996"/>
          </a:xfrm>
          <a:prstGeom prst="rect">
            <a:avLst/>
          </a:prstGeom>
          <a:noFill/>
        </p:spPr>
        <p:txBody>
          <a:bodyPr wrap="square" rtlCol="0">
            <a:spAutoFit/>
          </a:bodyPr>
          <a:lstStyle/>
          <a:p>
            <a:r>
              <a:rPr lang="en-US" sz="2200" dirty="0"/>
              <a:t>Disadvantages</a:t>
            </a:r>
          </a:p>
          <a:p>
            <a:pPr marL="442913" indent="-198438">
              <a:buFont typeface="Arial" charset="0"/>
              <a:buChar char="•"/>
            </a:pPr>
            <a:r>
              <a:rPr lang="en-US" sz="2200" dirty="0"/>
              <a:t>Will persist in the environment</a:t>
            </a:r>
          </a:p>
          <a:p>
            <a:pPr marL="442913" indent="-198438">
              <a:buFont typeface="Arial" charset="0"/>
              <a:buChar char="•"/>
            </a:pPr>
            <a:r>
              <a:rPr lang="en-US" sz="2200" dirty="0"/>
              <a:t>Is made from depleting resources</a:t>
            </a:r>
          </a:p>
        </p:txBody>
      </p:sp>
      <p:pic>
        <p:nvPicPr>
          <p:cNvPr id="11" name="Picture 7">
            <a:extLst>
              <a:ext uri="{FF2B5EF4-FFF2-40B4-BE49-F238E27FC236}">
                <a16:creationId xmlns:a16="http://schemas.microsoft.com/office/drawing/2014/main" id="{52860282-2AB8-4CC8-B4F5-9C22B3D76173}"/>
              </a:ext>
            </a:extLst>
          </p:cNvPr>
          <p:cNvPicPr>
            <a:picLocks noChangeAspect="1"/>
          </p:cNvPicPr>
          <p:nvPr/>
        </p:nvPicPr>
        <p:blipFill rotWithShape="1">
          <a:blip r:embed="rId2"/>
          <a:srcRect l="56011" t="78125"/>
          <a:stretch/>
        </p:blipFill>
        <p:spPr>
          <a:xfrm>
            <a:off x="5247724" y="2083382"/>
            <a:ext cx="3618956" cy="1846513"/>
          </a:xfrm>
          <a:prstGeom prst="rect">
            <a:avLst/>
          </a:prstGeom>
        </p:spPr>
      </p:pic>
      <p:cxnSp>
        <p:nvCxnSpPr>
          <p:cNvPr id="6" name="Conector: Angulado 5">
            <a:extLst>
              <a:ext uri="{FF2B5EF4-FFF2-40B4-BE49-F238E27FC236}">
                <a16:creationId xmlns:a16="http://schemas.microsoft.com/office/drawing/2014/main" id="{A23E08EF-347F-4792-AE34-B5F9A6C51752}"/>
              </a:ext>
            </a:extLst>
          </p:cNvPr>
          <p:cNvCxnSpPr>
            <a:cxnSpLocks/>
          </p:cNvCxnSpPr>
          <p:nvPr/>
        </p:nvCxnSpPr>
        <p:spPr>
          <a:xfrm flipV="1">
            <a:off x="6585157" y="4058425"/>
            <a:ext cx="1499156" cy="1304845"/>
          </a:xfrm>
          <a:prstGeom prst="bentConnector3">
            <a:avLst>
              <a:gd name="adj1" fmla="val 10013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CaixaDeTexto 12">
            <a:extLst>
              <a:ext uri="{FF2B5EF4-FFF2-40B4-BE49-F238E27FC236}">
                <a16:creationId xmlns:a16="http://schemas.microsoft.com/office/drawing/2014/main" id="{A95A09C5-46CD-4145-B263-8D9995CA3B79}"/>
              </a:ext>
            </a:extLst>
          </p:cNvPr>
          <p:cNvSpPr txBox="1"/>
          <p:nvPr/>
        </p:nvSpPr>
        <p:spPr>
          <a:xfrm>
            <a:off x="6585156" y="4662056"/>
            <a:ext cx="1499157" cy="892552"/>
          </a:xfrm>
          <a:prstGeom prst="rect">
            <a:avLst/>
          </a:prstGeom>
          <a:noFill/>
        </p:spPr>
        <p:txBody>
          <a:bodyPr wrap="square" rtlCol="0">
            <a:spAutoFit/>
          </a:bodyPr>
          <a:lstStyle/>
          <a:p>
            <a:pPr algn="ctr"/>
            <a:r>
              <a:rPr lang="en-US" sz="1300" dirty="0">
                <a:latin typeface="Arial" panose="020B0604020202020204" pitchFamily="34" charset="0"/>
                <a:cs typeface="Arial" panose="020B0604020202020204" pitchFamily="34" charset="0"/>
              </a:rPr>
              <a:t>high temperature</a:t>
            </a:r>
          </a:p>
          <a:p>
            <a:pPr algn="ctr"/>
            <a:r>
              <a:rPr lang="en-US" sz="1300" dirty="0">
                <a:latin typeface="Arial" panose="020B0604020202020204" pitchFamily="34" charset="0"/>
                <a:cs typeface="Arial" panose="020B0604020202020204" pitchFamily="34" charset="0"/>
              </a:rPr>
              <a:t>vacuum</a:t>
            </a:r>
          </a:p>
          <a:p>
            <a:pPr algn="ctr"/>
            <a:r>
              <a:rPr lang="en-US" sz="1300" dirty="0">
                <a:latin typeface="Arial" panose="020B0604020202020204" pitchFamily="34" charset="0"/>
                <a:cs typeface="Arial" panose="020B0604020202020204" pitchFamily="34" charset="0"/>
              </a:rPr>
              <a:t>catalyst</a:t>
            </a:r>
          </a:p>
          <a:p>
            <a:pPr algn="ctr"/>
            <a:endParaRPr lang="en-US" sz="1300" dirty="0">
              <a:latin typeface="Arial" panose="020B0604020202020204" pitchFamily="34" charset="0"/>
              <a:cs typeface="Arial" panose="020B0604020202020204" pitchFamily="34" charset="0"/>
            </a:endParaRPr>
          </a:p>
        </p:txBody>
      </p:sp>
      <p:sp>
        <p:nvSpPr>
          <p:cNvPr id="14" name="CaixaDeTexto 13">
            <a:extLst>
              <a:ext uri="{FF2B5EF4-FFF2-40B4-BE49-F238E27FC236}">
                <a16:creationId xmlns:a16="http://schemas.microsoft.com/office/drawing/2014/main" id="{9B6B2BA6-C714-469B-9F74-051A417E9E21}"/>
              </a:ext>
            </a:extLst>
          </p:cNvPr>
          <p:cNvSpPr txBox="1"/>
          <p:nvPr/>
        </p:nvSpPr>
        <p:spPr>
          <a:xfrm>
            <a:off x="1681173" y="3003100"/>
            <a:ext cx="1204686" cy="369332"/>
          </a:xfrm>
          <a:prstGeom prst="rect">
            <a:avLst/>
          </a:prstGeom>
          <a:noFill/>
        </p:spPr>
        <p:txBody>
          <a:bodyPr wrap="square" rtlCol="0">
            <a:spAutoFit/>
          </a:bodyPr>
          <a:lstStyle/>
          <a:p>
            <a:r>
              <a:rPr lang="en-US" dirty="0"/>
              <a:t>Petroleum</a:t>
            </a:r>
          </a:p>
        </p:txBody>
      </p:sp>
      <p:sp>
        <p:nvSpPr>
          <p:cNvPr id="18" name="Retângulo 17">
            <a:extLst>
              <a:ext uri="{FF2B5EF4-FFF2-40B4-BE49-F238E27FC236}">
                <a16:creationId xmlns:a16="http://schemas.microsoft.com/office/drawing/2014/main" id="{4C8DF03F-876A-416B-A5B0-992131E1E7E4}"/>
              </a:ext>
            </a:extLst>
          </p:cNvPr>
          <p:cNvSpPr/>
          <p:nvPr/>
        </p:nvSpPr>
        <p:spPr>
          <a:xfrm>
            <a:off x="228600" y="1183892"/>
            <a:ext cx="8686800" cy="487400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79772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10:  BIODEGRADABILITY</a:t>
            </a:r>
            <a:br>
              <a:rPr lang="en-US" dirty="0" smtClean="0"/>
            </a:br>
            <a:r>
              <a:rPr lang="en-US" dirty="0" smtClean="0"/>
              <a:t>CASE STUDY: PLASTICS</a:t>
            </a:r>
            <a:endParaRPr lang="en-US" dirty="0"/>
          </a:p>
        </p:txBody>
      </p:sp>
      <p:sp>
        <p:nvSpPr>
          <p:cNvPr id="3" name="Content Placeholder 2"/>
          <p:cNvSpPr>
            <a:spLocks noGrp="1"/>
          </p:cNvSpPr>
          <p:nvPr>
            <p:ph idx="1"/>
          </p:nvPr>
        </p:nvSpPr>
        <p:spPr>
          <a:xfrm>
            <a:off x="206477" y="1248929"/>
            <a:ext cx="7886700" cy="4351338"/>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600" dirty="0"/>
              <a:t>Synthesis of </a:t>
            </a:r>
            <a:r>
              <a:rPr lang="en-US" sz="2600" dirty="0" err="1"/>
              <a:t>PolyLactic</a:t>
            </a:r>
            <a:r>
              <a:rPr lang="en-US" sz="2600" dirty="0"/>
              <a:t> Acid (PLA) from starch</a:t>
            </a:r>
          </a:p>
        </p:txBody>
      </p:sp>
      <p:pic>
        <p:nvPicPr>
          <p:cNvPr id="5" name="Picture 4"/>
          <p:cNvPicPr>
            <a:picLocks noChangeAspect="1"/>
          </p:cNvPicPr>
          <p:nvPr/>
        </p:nvPicPr>
        <p:blipFill rotWithShape="1">
          <a:blip r:embed="rId2"/>
          <a:srcRect r="75587"/>
          <a:stretch/>
        </p:blipFill>
        <p:spPr>
          <a:xfrm>
            <a:off x="3362534" y="4189789"/>
            <a:ext cx="1692974" cy="1472083"/>
          </a:xfrm>
          <a:prstGeom prst="rect">
            <a:avLst/>
          </a:prstGeom>
        </p:spPr>
      </p:pic>
      <p:pic>
        <p:nvPicPr>
          <p:cNvPr id="6" name="Picture 5"/>
          <p:cNvPicPr>
            <a:picLocks noChangeAspect="1"/>
          </p:cNvPicPr>
          <p:nvPr/>
        </p:nvPicPr>
        <p:blipFill rotWithShape="1">
          <a:blip r:embed="rId3"/>
          <a:srcRect r="47330"/>
          <a:stretch/>
        </p:blipFill>
        <p:spPr>
          <a:xfrm>
            <a:off x="617761" y="3923396"/>
            <a:ext cx="1883752" cy="1738476"/>
          </a:xfrm>
          <a:prstGeom prst="rect">
            <a:avLst/>
          </a:prstGeom>
        </p:spPr>
      </p:pic>
      <p:sp>
        <p:nvSpPr>
          <p:cNvPr id="7" name="TextBox 6"/>
          <p:cNvSpPr txBox="1"/>
          <p:nvPr/>
        </p:nvSpPr>
        <p:spPr>
          <a:xfrm>
            <a:off x="443593" y="2098698"/>
            <a:ext cx="4732706" cy="1446550"/>
          </a:xfrm>
          <a:prstGeom prst="rect">
            <a:avLst/>
          </a:prstGeom>
          <a:noFill/>
        </p:spPr>
        <p:txBody>
          <a:bodyPr wrap="none" rtlCol="0">
            <a:spAutoFit/>
          </a:bodyPr>
          <a:lstStyle/>
          <a:p>
            <a:r>
              <a:rPr lang="en-US" sz="2200" dirty="0"/>
              <a:t>Advantages</a:t>
            </a:r>
          </a:p>
          <a:p>
            <a:pPr marL="530225" indent="-265113">
              <a:buFont typeface="Arial" charset="0"/>
              <a:buChar char="•"/>
            </a:pPr>
            <a:r>
              <a:rPr lang="en-US" sz="2200" dirty="0"/>
              <a:t>Has PET performance</a:t>
            </a:r>
          </a:p>
          <a:p>
            <a:pPr marL="530225" indent="-265113">
              <a:buFont typeface="Arial" charset="0"/>
              <a:buChar char="•"/>
            </a:pPr>
            <a:r>
              <a:rPr lang="en-US" sz="2200" dirty="0"/>
              <a:t>Made from renewable materials</a:t>
            </a:r>
          </a:p>
          <a:p>
            <a:pPr marL="530225" indent="-265113">
              <a:buFont typeface="Arial" charset="0"/>
              <a:buChar char="•"/>
            </a:pPr>
            <a:r>
              <a:rPr lang="en-US" sz="2200" dirty="0"/>
              <a:t>Biodegradable in the environment</a:t>
            </a:r>
          </a:p>
        </p:txBody>
      </p:sp>
      <p:pic>
        <p:nvPicPr>
          <p:cNvPr id="9" name="Picture 4">
            <a:extLst>
              <a:ext uri="{FF2B5EF4-FFF2-40B4-BE49-F238E27FC236}">
                <a16:creationId xmlns:a16="http://schemas.microsoft.com/office/drawing/2014/main" id="{68AD9469-1010-4A4D-9A02-4AA7D5930423}"/>
              </a:ext>
            </a:extLst>
          </p:cNvPr>
          <p:cNvPicPr>
            <a:picLocks noChangeAspect="1"/>
          </p:cNvPicPr>
          <p:nvPr/>
        </p:nvPicPr>
        <p:blipFill rotWithShape="1">
          <a:blip r:embed="rId2"/>
          <a:srcRect l="55774"/>
          <a:stretch/>
        </p:blipFill>
        <p:spPr>
          <a:xfrm>
            <a:off x="5486540" y="4178430"/>
            <a:ext cx="3090634" cy="1483442"/>
          </a:xfrm>
          <a:prstGeom prst="rect">
            <a:avLst/>
          </a:prstGeom>
        </p:spPr>
      </p:pic>
      <p:cxnSp>
        <p:nvCxnSpPr>
          <p:cNvPr id="10" name="Conector de Seta Reta 9">
            <a:extLst>
              <a:ext uri="{FF2B5EF4-FFF2-40B4-BE49-F238E27FC236}">
                <a16:creationId xmlns:a16="http://schemas.microsoft.com/office/drawing/2014/main" id="{E530B6B2-2CFE-4F34-B80E-52B2E81E10FD}"/>
              </a:ext>
            </a:extLst>
          </p:cNvPr>
          <p:cNvCxnSpPr>
            <a:cxnSpLocks/>
          </p:cNvCxnSpPr>
          <p:nvPr/>
        </p:nvCxnSpPr>
        <p:spPr>
          <a:xfrm>
            <a:off x="2508254" y="4722020"/>
            <a:ext cx="846496" cy="1"/>
          </a:xfrm>
          <a:prstGeom prst="straightConnector1">
            <a:avLst/>
          </a:prstGeom>
          <a:ln w="158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2" name="Conector de Seta Reta 11">
            <a:extLst>
              <a:ext uri="{FF2B5EF4-FFF2-40B4-BE49-F238E27FC236}">
                <a16:creationId xmlns:a16="http://schemas.microsoft.com/office/drawing/2014/main" id="{2842E5C5-EFF2-4C9B-B119-24CA77831A72}"/>
              </a:ext>
            </a:extLst>
          </p:cNvPr>
          <p:cNvCxnSpPr>
            <a:cxnSpLocks/>
          </p:cNvCxnSpPr>
          <p:nvPr/>
        </p:nvCxnSpPr>
        <p:spPr>
          <a:xfrm>
            <a:off x="4640044" y="4723023"/>
            <a:ext cx="846496" cy="1"/>
          </a:xfrm>
          <a:prstGeom prst="straightConnector1">
            <a:avLst/>
          </a:prstGeom>
          <a:ln w="158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13" name="Retângulo 12">
            <a:extLst>
              <a:ext uri="{FF2B5EF4-FFF2-40B4-BE49-F238E27FC236}">
                <a16:creationId xmlns:a16="http://schemas.microsoft.com/office/drawing/2014/main" id="{568CCA3F-4B08-4FE3-A3EE-E6534C3DE51B}"/>
              </a:ext>
            </a:extLst>
          </p:cNvPr>
          <p:cNvSpPr/>
          <p:nvPr/>
        </p:nvSpPr>
        <p:spPr>
          <a:xfrm>
            <a:off x="206477" y="1237589"/>
            <a:ext cx="8686800" cy="4720199"/>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85378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Grp="1" noChangeArrowheads="1"/>
          </p:cNvSpPr>
          <p:nvPr>
            <p:ph type="ctrTitle"/>
          </p:nvPr>
        </p:nvSpPr>
        <p:spPr>
          <a:xfrm>
            <a:off x="252000" y="2107839"/>
            <a:ext cx="8640000" cy="2642322"/>
          </a:xfrm>
          <a:noFill/>
        </p:spPr>
        <p:txBody>
          <a:bodyPr anchor="ctr">
            <a:noAutofit/>
          </a:bodyPr>
          <a:lstStyle/>
          <a:p>
            <a:r>
              <a:rPr lang="en-US" altLang="x-none" sz="3200" b="1" dirty="0">
                <a:solidFill>
                  <a:srgbClr val="EFB841"/>
                </a:solidFill>
                <a:latin typeface="Calibri Regular" charset="0"/>
                <a:ea typeface="ＭＳ Ｐゴシック" charset="-128"/>
              </a:rPr>
              <a:t>PRINCIPLE 11</a:t>
            </a: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Analytical methodologies need to be further developed to allow for real-time, in-process monitoring and control prior to the formation of hazardous substances.</a:t>
            </a:r>
          </a:p>
        </p:txBody>
      </p:sp>
    </p:spTree>
    <p:extLst>
      <p:ext uri="{BB962C8B-B14F-4D97-AF65-F5344CB8AC3E}">
        <p14:creationId xmlns:p14="http://schemas.microsoft.com/office/powerpoint/2010/main" val="926792570"/>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p:cNvSpPr>
            <a:spLocks noGrp="1" noChangeArrowheads="1"/>
          </p:cNvSpPr>
          <p:nvPr>
            <p:ph type="title"/>
          </p:nvPr>
        </p:nvSpPr>
        <p:spPr/>
        <p:txBody>
          <a:bodyPr>
            <a:normAutofit/>
          </a:bodyPr>
          <a:lstStyle/>
          <a:p>
            <a:r>
              <a:rPr lang="en-US" altLang="x-none" dirty="0" smtClean="0">
                <a:ea typeface="ＭＳ Ｐゴシック" charset="-128"/>
              </a:rPr>
              <a:t>ROLE OF ANALYTICAL CHEMISTRY</a:t>
            </a:r>
            <a:endParaRPr lang="en-US" altLang="x-none" dirty="0">
              <a:ea typeface="ＭＳ Ｐゴシック" charset="-128"/>
            </a:endParaRPr>
          </a:p>
        </p:txBody>
      </p:sp>
      <p:sp>
        <p:nvSpPr>
          <p:cNvPr id="135170" name="Rectangle 3"/>
          <p:cNvSpPr>
            <a:spLocks noGrp="1" noChangeArrowheads="1"/>
          </p:cNvSpPr>
          <p:nvPr>
            <p:ph idx="1"/>
          </p:nvPr>
        </p:nvSpPr>
        <p:spPr/>
        <p:txBody>
          <a:bodyPr>
            <a:normAutofit/>
          </a:bodyPr>
          <a:lstStyle/>
          <a:p>
            <a:pPr marL="0" indent="0">
              <a:buNone/>
            </a:pPr>
            <a:r>
              <a:rPr lang="en-US" altLang="x-none" sz="2800" dirty="0">
                <a:ea typeface="ＭＳ Ｐゴシック" charset="-128"/>
              </a:rPr>
              <a:t>Analytical chemistry has been at the heart of the environmental movement since its inception. It’s been used in:</a:t>
            </a:r>
          </a:p>
          <a:p>
            <a:pPr marL="0" indent="0">
              <a:buNone/>
            </a:pPr>
            <a:endParaRPr lang="en-US" altLang="x-none" sz="500" dirty="0">
              <a:ea typeface="ＭＳ Ｐゴシック" charset="-128"/>
            </a:endParaRPr>
          </a:p>
          <a:p>
            <a:pPr lvl="2">
              <a:lnSpc>
                <a:spcPct val="120000"/>
              </a:lnSpc>
            </a:pPr>
            <a:r>
              <a:rPr lang="en-US" altLang="x-none" sz="2400" dirty="0">
                <a:ea typeface="ＭＳ Ｐゴシック" charset="-128"/>
              </a:rPr>
              <a:t>Identification</a:t>
            </a:r>
            <a:endParaRPr lang="en-US" altLang="x-none" sz="200" dirty="0">
              <a:ea typeface="ＭＳ Ｐゴシック" charset="-128"/>
            </a:endParaRPr>
          </a:p>
          <a:p>
            <a:pPr lvl="2">
              <a:lnSpc>
                <a:spcPct val="120000"/>
              </a:lnSpc>
            </a:pPr>
            <a:r>
              <a:rPr lang="en-US" altLang="x-none" sz="2400" dirty="0">
                <a:ea typeface="ＭＳ Ｐゴシック" charset="-128"/>
              </a:rPr>
              <a:t>Monitoring</a:t>
            </a:r>
          </a:p>
          <a:p>
            <a:pPr lvl="2">
              <a:lnSpc>
                <a:spcPct val="120000"/>
              </a:lnSpc>
            </a:pPr>
            <a:r>
              <a:rPr lang="en-US" altLang="x-none" sz="2400" dirty="0">
                <a:ea typeface="ＭＳ Ｐゴシック" charset="-128"/>
              </a:rPr>
              <a:t>Measurement</a:t>
            </a:r>
          </a:p>
          <a:p>
            <a:pPr lvl="2">
              <a:lnSpc>
                <a:spcPct val="120000"/>
              </a:lnSpc>
            </a:pPr>
            <a:r>
              <a:rPr lang="en-US" altLang="x-none" sz="2400" dirty="0">
                <a:ea typeface="ＭＳ Ｐゴシック" charset="-128"/>
              </a:rPr>
              <a:t>Characterization</a:t>
            </a:r>
          </a:p>
        </p:txBody>
      </p:sp>
    </p:spTree>
    <p:extLst>
      <p:ext uri="{BB962C8B-B14F-4D97-AF65-F5344CB8AC3E}">
        <p14:creationId xmlns:p14="http://schemas.microsoft.com/office/powerpoint/2010/main" val="15576140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1026"/>
          <p:cNvSpPr>
            <a:spLocks noGrp="1" noChangeArrowheads="1"/>
          </p:cNvSpPr>
          <p:nvPr>
            <p:ph type="title"/>
          </p:nvPr>
        </p:nvSpPr>
        <p:spPr/>
        <p:txBody>
          <a:bodyPr>
            <a:normAutofit/>
          </a:bodyPr>
          <a:lstStyle/>
          <a:p>
            <a:r>
              <a:rPr lang="en-US" altLang="x-none" dirty="0" smtClean="0">
                <a:ea typeface="ＭＳ Ｐゴシック" charset="-128"/>
              </a:rPr>
              <a:t>THE 12 PRINCIPLES OF GREEN CHEMISTRY</a:t>
            </a:r>
            <a:endParaRPr lang="en-US" altLang="x-none" dirty="0">
              <a:ea typeface="ＭＳ Ｐゴシック" charset="-128"/>
            </a:endParaRPr>
          </a:p>
        </p:txBody>
      </p:sp>
      <p:sp>
        <p:nvSpPr>
          <p:cNvPr id="73730" name="Rectangle 1027"/>
          <p:cNvSpPr>
            <a:spLocks noGrp="1" noChangeArrowheads="1"/>
          </p:cNvSpPr>
          <p:nvPr>
            <p:ph idx="1"/>
          </p:nvPr>
        </p:nvSpPr>
        <p:spPr>
          <a:xfrm>
            <a:off x="628650" y="1304059"/>
            <a:ext cx="4457700" cy="4872904"/>
          </a:xfrm>
        </p:spPr>
        <p:txBody>
          <a:bodyPr>
            <a:normAutofit fontScale="70000" lnSpcReduction="20000"/>
          </a:bodyPr>
          <a:lstStyle/>
          <a:p>
            <a:pPr marL="0" indent="0">
              <a:lnSpc>
                <a:spcPct val="90000"/>
              </a:lnSpc>
              <a:buNone/>
            </a:pPr>
            <a:r>
              <a:rPr lang="en-US" altLang="x-none" sz="2800" dirty="0">
                <a:ea typeface="ＭＳ Ｐゴシック" charset="-128"/>
              </a:rPr>
              <a:t>The principles address:</a:t>
            </a:r>
          </a:p>
          <a:p>
            <a:pPr>
              <a:lnSpc>
                <a:spcPct val="90000"/>
              </a:lnSpc>
            </a:pPr>
            <a:endParaRPr lang="en-US" altLang="x-none" sz="600" dirty="0">
              <a:ea typeface="ＭＳ Ｐゴシック" charset="-128"/>
            </a:endParaRPr>
          </a:p>
          <a:p>
            <a:pPr lvl="1">
              <a:lnSpc>
                <a:spcPct val="120000"/>
              </a:lnSpc>
            </a:pPr>
            <a:r>
              <a:rPr lang="en-US" altLang="x-none" sz="2400" dirty="0">
                <a:ea typeface="ＭＳ Ｐゴシック" charset="-128"/>
              </a:rPr>
              <a:t>Toxicity</a:t>
            </a:r>
          </a:p>
          <a:p>
            <a:pPr lvl="2">
              <a:lnSpc>
                <a:spcPct val="120000"/>
              </a:lnSpc>
            </a:pPr>
            <a:r>
              <a:rPr lang="en-US" altLang="x-none" sz="2200" dirty="0" smtClean="0">
                <a:ea typeface="ＭＳ Ｐゴシック" charset="-128"/>
              </a:rPr>
              <a:t>Reducing </a:t>
            </a:r>
            <a:r>
              <a:rPr lang="en-US" altLang="x-none" sz="2200" dirty="0">
                <a:ea typeface="ＭＳ Ｐゴシック" charset="-128"/>
              </a:rPr>
              <a:t>the hazard</a:t>
            </a:r>
          </a:p>
          <a:p>
            <a:pPr lvl="1">
              <a:lnSpc>
                <a:spcPct val="120000"/>
              </a:lnSpc>
            </a:pPr>
            <a:r>
              <a:rPr lang="en-US" altLang="x-none" sz="2400" dirty="0">
                <a:ea typeface="ＭＳ Ｐゴシック" charset="-128"/>
              </a:rPr>
              <a:t>Feedstocks</a:t>
            </a:r>
          </a:p>
          <a:p>
            <a:pPr lvl="2">
              <a:lnSpc>
                <a:spcPct val="120000"/>
              </a:lnSpc>
            </a:pPr>
            <a:r>
              <a:rPr lang="en-US" altLang="x-none" sz="2200" dirty="0" smtClean="0">
                <a:ea typeface="ＭＳ Ｐゴシック" charset="-128"/>
              </a:rPr>
              <a:t>Use </a:t>
            </a:r>
            <a:r>
              <a:rPr lang="en-US" altLang="x-none" sz="2200" dirty="0">
                <a:ea typeface="ＭＳ Ｐゴシック" charset="-128"/>
              </a:rPr>
              <a:t>of renewable resources</a:t>
            </a:r>
          </a:p>
          <a:p>
            <a:pPr lvl="1">
              <a:lnSpc>
                <a:spcPct val="120000"/>
              </a:lnSpc>
            </a:pPr>
            <a:r>
              <a:rPr lang="en-US" altLang="x-none" sz="2400" dirty="0">
                <a:ea typeface="ＭＳ Ｐゴシック" charset="-128"/>
              </a:rPr>
              <a:t>Designing safer products</a:t>
            </a:r>
          </a:p>
          <a:p>
            <a:pPr lvl="2">
              <a:lnSpc>
                <a:spcPct val="120000"/>
              </a:lnSpc>
            </a:pPr>
            <a:r>
              <a:rPr lang="en-US" altLang="x-none" sz="2200" dirty="0" smtClean="0">
                <a:ea typeface="ＭＳ Ｐゴシック" charset="-128"/>
              </a:rPr>
              <a:t>Non </a:t>
            </a:r>
            <a:r>
              <a:rPr lang="en-US" altLang="x-none" sz="2200" dirty="0">
                <a:ea typeface="ＭＳ Ｐゴシック" charset="-128"/>
              </a:rPr>
              <a:t>toxic products by design</a:t>
            </a:r>
          </a:p>
          <a:p>
            <a:pPr lvl="1">
              <a:lnSpc>
                <a:spcPct val="120000"/>
              </a:lnSpc>
            </a:pPr>
            <a:r>
              <a:rPr lang="en-US" altLang="x-none" sz="2400" dirty="0">
                <a:ea typeface="ＭＳ Ｐゴシック" charset="-128"/>
              </a:rPr>
              <a:t>Biodegradability</a:t>
            </a:r>
          </a:p>
          <a:p>
            <a:pPr lvl="2">
              <a:lnSpc>
                <a:spcPct val="120000"/>
              </a:lnSpc>
            </a:pPr>
            <a:r>
              <a:rPr lang="en-US" altLang="x-none" sz="2200" dirty="0" smtClean="0">
                <a:ea typeface="ＭＳ Ｐゴシック" charset="-128"/>
              </a:rPr>
              <a:t>Enhancing </a:t>
            </a:r>
            <a:r>
              <a:rPr lang="en-US" altLang="x-none" sz="2200" dirty="0">
                <a:ea typeface="ＭＳ Ｐゴシック" charset="-128"/>
              </a:rPr>
              <a:t>breaking down at the end of life</a:t>
            </a:r>
          </a:p>
          <a:p>
            <a:pPr lvl="1">
              <a:lnSpc>
                <a:spcPct val="120000"/>
              </a:lnSpc>
            </a:pPr>
            <a:r>
              <a:rPr lang="en-US" altLang="x-none" sz="2400" dirty="0">
                <a:ea typeface="ＭＳ Ｐゴシック" charset="-128"/>
              </a:rPr>
              <a:t>Energy</a:t>
            </a:r>
          </a:p>
          <a:p>
            <a:pPr lvl="2">
              <a:lnSpc>
                <a:spcPct val="120000"/>
              </a:lnSpc>
            </a:pPr>
            <a:r>
              <a:rPr lang="en-US" altLang="x-none" sz="2200" dirty="0" smtClean="0">
                <a:ea typeface="ＭＳ Ｐゴシック" charset="-128"/>
              </a:rPr>
              <a:t>Reducing </a:t>
            </a:r>
            <a:r>
              <a:rPr lang="en-US" altLang="x-none" sz="2200" dirty="0">
                <a:ea typeface="ＭＳ Ｐゴシック" charset="-128"/>
              </a:rPr>
              <a:t>the energy needs</a:t>
            </a:r>
          </a:p>
          <a:p>
            <a:pPr lvl="1">
              <a:lnSpc>
                <a:spcPct val="120000"/>
              </a:lnSpc>
            </a:pPr>
            <a:r>
              <a:rPr lang="en-US" altLang="x-none" sz="2400" dirty="0">
                <a:ea typeface="ＭＳ Ｐゴシック" charset="-128"/>
              </a:rPr>
              <a:t>Accidents</a:t>
            </a:r>
          </a:p>
          <a:p>
            <a:pPr lvl="2">
              <a:lnSpc>
                <a:spcPct val="120000"/>
              </a:lnSpc>
            </a:pPr>
            <a:r>
              <a:rPr lang="en-US" altLang="x-none" sz="2200" dirty="0" smtClean="0">
                <a:ea typeface="ＭＳ Ｐゴシック" charset="-128"/>
              </a:rPr>
              <a:t>Eliminating </a:t>
            </a:r>
            <a:r>
              <a:rPr lang="en-US" altLang="x-none" sz="2200" dirty="0">
                <a:ea typeface="ＭＳ Ｐゴシック" charset="-128"/>
              </a:rPr>
              <a:t>accidents</a:t>
            </a:r>
          </a:p>
          <a:p>
            <a:pPr lvl="1">
              <a:lnSpc>
                <a:spcPct val="120000"/>
              </a:lnSpc>
            </a:pPr>
            <a:r>
              <a:rPr lang="en-US" altLang="x-none" sz="2400" dirty="0">
                <a:ea typeface="ＭＳ Ｐゴシック" charset="-128"/>
              </a:rPr>
              <a:t>Efficiency</a:t>
            </a:r>
          </a:p>
          <a:p>
            <a:pPr lvl="2">
              <a:lnSpc>
                <a:spcPct val="120000"/>
              </a:lnSpc>
            </a:pPr>
            <a:r>
              <a:rPr lang="en-US" altLang="x-none" sz="2200" dirty="0" smtClean="0">
                <a:ea typeface="ＭＳ Ｐゴシック" charset="-128"/>
              </a:rPr>
              <a:t>Shorter </a:t>
            </a:r>
            <a:r>
              <a:rPr lang="en-US" altLang="x-none" sz="2200" dirty="0">
                <a:ea typeface="ＭＳ Ｐゴシック" charset="-128"/>
              </a:rPr>
              <a:t>processes and synthesis</a:t>
            </a:r>
          </a:p>
        </p:txBody>
      </p:sp>
      <p:pic>
        <p:nvPicPr>
          <p:cNvPr id="11" name="Content Placeholder 3" descr="The-12-Principles-of-Green-Chemistry.png"/>
          <p:cNvPicPr>
            <a:picLocks noChangeAspect="1"/>
          </p:cNvPicPr>
          <p:nvPr/>
        </p:nvPicPr>
        <p:blipFill rotWithShape="1">
          <a:blip r:embed="rId3" cstate="screen">
            <a:extLst>
              <a:ext uri="{28A0092B-C50C-407E-A947-70E740481C1C}">
                <a14:useLocalDpi xmlns:a14="http://schemas.microsoft.com/office/drawing/2010/main"/>
              </a:ext>
            </a:extLst>
          </a:blip>
          <a:srcRect l="2757" r="-151"/>
          <a:stretch/>
        </p:blipFill>
        <p:spPr bwMode="auto">
          <a:xfrm>
            <a:off x="5339359" y="1084689"/>
            <a:ext cx="3267390" cy="4630609"/>
          </a:xfrm>
          <a:prstGeom prst="rect">
            <a:avLst/>
          </a:prstGeom>
          <a:noFill/>
          <a:ln w="9525">
            <a:noFill/>
            <a:miter lim="800000"/>
            <a:headEnd/>
            <a:tailEnd/>
          </a:ln>
        </p:spPr>
      </p:pic>
      <p:sp>
        <p:nvSpPr>
          <p:cNvPr id="12" name="Rectangle 11"/>
          <p:cNvSpPr/>
          <p:nvPr/>
        </p:nvSpPr>
        <p:spPr>
          <a:xfrm>
            <a:off x="4424547" y="5647757"/>
            <a:ext cx="4615543" cy="461665"/>
          </a:xfrm>
          <a:prstGeom prst="rect">
            <a:avLst/>
          </a:prstGeom>
        </p:spPr>
        <p:txBody>
          <a:bodyPr wrap="square">
            <a:spAutoFit/>
          </a:bodyPr>
          <a:lstStyle/>
          <a:p>
            <a:pPr algn="r"/>
            <a:r>
              <a:rPr lang="en-US" sz="1200" dirty="0"/>
              <a:t>Source: https://www.acs.org/content/acs/en/greenchemistry/what-is-green-chemistry/principles/12-principles-of-green-chemistry.html</a:t>
            </a:r>
          </a:p>
        </p:txBody>
      </p:sp>
    </p:spTree>
    <p:extLst>
      <p:ext uri="{BB962C8B-B14F-4D97-AF65-F5344CB8AC3E}">
        <p14:creationId xmlns:p14="http://schemas.microsoft.com/office/powerpoint/2010/main" val="65974466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2"/>
          <p:cNvSpPr>
            <a:spLocks noGrp="1" noChangeArrowheads="1"/>
          </p:cNvSpPr>
          <p:nvPr>
            <p:ph type="title"/>
          </p:nvPr>
        </p:nvSpPr>
        <p:spPr/>
        <p:txBody>
          <a:bodyPr>
            <a:normAutofit/>
          </a:bodyPr>
          <a:lstStyle/>
          <a:p>
            <a:r>
              <a:rPr lang="en-US" altLang="x-none" dirty="0" smtClean="0">
                <a:ea typeface="ＭＳ Ｐゴシック" charset="-128"/>
              </a:rPr>
              <a:t>GREEN ANALYTICAL CHEMISTRY</a:t>
            </a:r>
            <a:endParaRPr lang="en-US" altLang="x-none" dirty="0">
              <a:ea typeface="ＭＳ Ｐゴシック" charset="-128"/>
            </a:endParaRPr>
          </a:p>
        </p:txBody>
      </p:sp>
      <p:sp>
        <p:nvSpPr>
          <p:cNvPr id="137218" name="Rectangle 3"/>
          <p:cNvSpPr>
            <a:spLocks noGrp="1" noChangeArrowheads="1"/>
          </p:cNvSpPr>
          <p:nvPr>
            <p:ph idx="1"/>
          </p:nvPr>
        </p:nvSpPr>
        <p:spPr>
          <a:xfrm>
            <a:off x="628650" y="1260487"/>
            <a:ext cx="7886700" cy="4351338"/>
          </a:xfrm>
        </p:spPr>
        <p:txBody>
          <a:bodyPr>
            <a:normAutofit/>
          </a:bodyPr>
          <a:lstStyle/>
          <a:p>
            <a:pPr marL="0" indent="0" algn="ctr">
              <a:buNone/>
            </a:pPr>
            <a:r>
              <a:rPr lang="en-US" altLang="x-none" sz="2400" dirty="0">
                <a:ea typeface="ＭＳ Ｐゴシック" charset="-128"/>
              </a:rPr>
              <a:t>Green Chemistry is applicable to all chemical processes, including the methods, protocols and processes of environmental analytical chemistry.</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2602" y="2555353"/>
            <a:ext cx="8485713" cy="3048606"/>
          </a:xfrm>
          <a:prstGeom prst="rect">
            <a:avLst/>
          </a:prstGeom>
        </p:spPr>
      </p:pic>
      <p:sp>
        <p:nvSpPr>
          <p:cNvPr id="5" name="TextBox 4"/>
          <p:cNvSpPr txBox="1"/>
          <p:nvPr/>
        </p:nvSpPr>
        <p:spPr>
          <a:xfrm>
            <a:off x="7626927" y="5603959"/>
            <a:ext cx="1311000" cy="276999"/>
          </a:xfrm>
          <a:prstGeom prst="rect">
            <a:avLst/>
          </a:prstGeom>
          <a:noFill/>
        </p:spPr>
        <p:txBody>
          <a:bodyPr wrap="none" rtlCol="0">
            <a:spAutoFit/>
          </a:bodyPr>
          <a:lstStyle/>
          <a:p>
            <a:r>
              <a:rPr lang="en-US" sz="1200" dirty="0"/>
              <a:t>Source: Wikipedia</a:t>
            </a:r>
          </a:p>
        </p:txBody>
      </p:sp>
    </p:spTree>
    <p:extLst>
      <p:ext uri="{BB962C8B-B14F-4D97-AF65-F5344CB8AC3E}">
        <p14:creationId xmlns:p14="http://schemas.microsoft.com/office/powerpoint/2010/main" val="106552256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2"/>
          <p:cNvSpPr>
            <a:spLocks noGrp="1" noChangeArrowheads="1"/>
          </p:cNvSpPr>
          <p:nvPr>
            <p:ph type="title"/>
          </p:nvPr>
        </p:nvSpPr>
        <p:spPr/>
        <p:txBody>
          <a:bodyPr>
            <a:normAutofit/>
          </a:bodyPr>
          <a:lstStyle/>
          <a:p>
            <a:r>
              <a:rPr lang="en-US" altLang="x-none" dirty="0" smtClean="0">
                <a:ea typeface="ＭＳ Ｐゴシック" charset="-128"/>
              </a:rPr>
              <a:t>EXAMPLES OF GREEN ANALYTICAL CHEMISTRY METHODOLOGIES</a:t>
            </a:r>
            <a:endParaRPr lang="en-US" altLang="x-none" dirty="0">
              <a:ea typeface="ＭＳ Ｐゴシック" charset="-128"/>
            </a:endParaRPr>
          </a:p>
        </p:txBody>
      </p:sp>
      <p:sp>
        <p:nvSpPr>
          <p:cNvPr id="143362" name="Rectangle 3"/>
          <p:cNvSpPr>
            <a:spLocks noGrp="1" noChangeArrowheads="1"/>
          </p:cNvSpPr>
          <p:nvPr>
            <p:ph idx="1"/>
          </p:nvPr>
        </p:nvSpPr>
        <p:spPr>
          <a:xfrm>
            <a:off x="628649" y="1825625"/>
            <a:ext cx="8238725" cy="4351338"/>
          </a:xfrm>
        </p:spPr>
        <p:txBody>
          <a:bodyPr>
            <a:normAutofit/>
          </a:bodyPr>
          <a:lstStyle/>
          <a:p>
            <a:pPr>
              <a:lnSpc>
                <a:spcPct val="150000"/>
              </a:lnSpc>
            </a:pPr>
            <a:r>
              <a:rPr lang="en-US" altLang="x-none" sz="2800" dirty="0">
                <a:ea typeface="ＭＳ Ｐゴシック" charset="-128"/>
              </a:rPr>
              <a:t>Supercritical Fluid Extraction</a:t>
            </a:r>
          </a:p>
          <a:p>
            <a:pPr>
              <a:lnSpc>
                <a:spcPct val="150000"/>
              </a:lnSpc>
            </a:pPr>
            <a:r>
              <a:rPr lang="en-US" altLang="x-none" sz="2800" dirty="0">
                <a:ea typeface="ＭＳ Ｐゴシック" charset="-128"/>
              </a:rPr>
              <a:t>X-ray fluorescence detection for multi-metal matrix</a:t>
            </a:r>
          </a:p>
          <a:p>
            <a:pPr>
              <a:lnSpc>
                <a:spcPct val="150000"/>
              </a:lnSpc>
            </a:pPr>
            <a:r>
              <a:rPr lang="en-US" altLang="x-none" sz="2800" dirty="0">
                <a:ea typeface="ＭＳ Ｐゴシック" charset="-128"/>
              </a:rPr>
              <a:t>Solid-phase extraction and micro-extraction</a:t>
            </a:r>
          </a:p>
        </p:txBody>
      </p:sp>
    </p:spTree>
    <p:extLst>
      <p:ext uri="{BB962C8B-B14F-4D97-AF65-F5344CB8AC3E}">
        <p14:creationId xmlns:p14="http://schemas.microsoft.com/office/powerpoint/2010/main" val="40746827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Rectangle 2"/>
          <p:cNvSpPr>
            <a:spLocks noGrp="1" noChangeArrowheads="1"/>
          </p:cNvSpPr>
          <p:nvPr>
            <p:ph type="title"/>
          </p:nvPr>
        </p:nvSpPr>
        <p:spPr/>
        <p:txBody>
          <a:bodyPr>
            <a:noAutofit/>
          </a:bodyPr>
          <a:lstStyle/>
          <a:p>
            <a:r>
              <a:rPr lang="en-US" altLang="x-none" dirty="0" smtClean="0">
                <a:ea typeface="ＭＳ Ｐゴシック" charset="-128"/>
              </a:rPr>
              <a:t>PROCESS ANALYTICAL CHEMISTRY TO PREVENT POLLUTION</a:t>
            </a:r>
            <a:endParaRPr lang="en-US" altLang="x-none" dirty="0">
              <a:ea typeface="ＭＳ Ｐゴシック" charset="-128"/>
            </a:endParaRPr>
          </a:p>
        </p:txBody>
      </p:sp>
      <p:sp>
        <p:nvSpPr>
          <p:cNvPr id="145410" name="Rectangle 3"/>
          <p:cNvSpPr>
            <a:spLocks noGrp="1" noChangeArrowheads="1"/>
          </p:cNvSpPr>
          <p:nvPr>
            <p:ph idx="1"/>
          </p:nvPr>
        </p:nvSpPr>
        <p:spPr/>
        <p:txBody>
          <a:bodyPr>
            <a:normAutofit/>
          </a:bodyPr>
          <a:lstStyle/>
          <a:p>
            <a:pPr marL="0" indent="0" algn="ctr">
              <a:lnSpc>
                <a:spcPct val="120000"/>
              </a:lnSpc>
              <a:buNone/>
            </a:pPr>
            <a:r>
              <a:rPr lang="en-US" altLang="x-none" sz="2800" dirty="0">
                <a:ea typeface="ＭＳ Ｐゴシック" charset="-128"/>
              </a:rPr>
              <a:t>Through the use of real-time, in-process monitors, sensors, etc., pollution and hazardous waste generation can be prevented rather than simply measured after it is produced.</a:t>
            </a:r>
          </a:p>
        </p:txBody>
      </p:sp>
    </p:spTree>
    <p:extLst>
      <p:ext uri="{BB962C8B-B14F-4D97-AF65-F5344CB8AC3E}">
        <p14:creationId xmlns:p14="http://schemas.microsoft.com/office/powerpoint/2010/main" val="79228365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Rectangle 2"/>
          <p:cNvSpPr>
            <a:spLocks noGrp="1" noChangeArrowheads="1"/>
          </p:cNvSpPr>
          <p:nvPr>
            <p:ph type="title"/>
          </p:nvPr>
        </p:nvSpPr>
        <p:spPr>
          <a:solidFill>
            <a:srgbClr val="1D9485"/>
          </a:solidFill>
        </p:spPr>
        <p:txBody>
          <a:bodyPr>
            <a:normAutofit fontScale="90000"/>
          </a:bodyPr>
          <a:lstStyle/>
          <a:p>
            <a:r>
              <a:rPr lang="en-US" altLang="x-none" dirty="0" smtClean="0">
                <a:ea typeface="ＭＳ Ｐゴシック" charset="-128"/>
              </a:rPr>
              <a:t>PRINCIPLE 11:  REAL-TIME MONITORING</a:t>
            </a:r>
            <a:br>
              <a:rPr lang="en-US" altLang="x-none" dirty="0" smtClean="0">
                <a:ea typeface="ＭＳ Ｐゴシック" charset="-128"/>
              </a:rPr>
            </a:br>
            <a:r>
              <a:rPr lang="en-US" altLang="x-none" dirty="0" smtClean="0">
                <a:ea typeface="ＭＳ Ｐゴシック" charset="-128"/>
              </a:rPr>
              <a:t>CASE STUDY: ISOBUTANE ALKYLATION</a:t>
            </a:r>
            <a:endParaRPr lang="en-US" altLang="x-none" dirty="0">
              <a:ea typeface="ＭＳ Ｐゴシック" charset="-128"/>
            </a:endParaRPr>
          </a:p>
        </p:txBody>
      </p:sp>
      <p:sp>
        <p:nvSpPr>
          <p:cNvPr id="147458" name="Rectangle 3"/>
          <p:cNvSpPr>
            <a:spLocks noGrp="1" noChangeArrowheads="1"/>
          </p:cNvSpPr>
          <p:nvPr>
            <p:ph idx="1"/>
          </p:nvPr>
        </p:nvSpPr>
        <p:spPr>
          <a:xfrm>
            <a:off x="215724" y="1619143"/>
            <a:ext cx="7886700" cy="4351338"/>
          </a:xfrm>
          <a:noFill/>
        </p:spPr>
        <p:txBody>
          <a:bodyPr/>
          <a:lstStyle/>
          <a:p>
            <a:pPr marL="0" indent="0">
              <a:buNone/>
            </a:pPr>
            <a:r>
              <a:rPr lang="en-US" altLang="x-none" sz="2800" dirty="0">
                <a:latin typeface="Calibri Regular" charset="0"/>
                <a:ea typeface="ＭＳ Ｐゴシック" charset="-128"/>
              </a:rPr>
              <a:t>Solid-acid catalyzed 1-butene/isobutane alkylation process</a:t>
            </a:r>
          </a:p>
          <a:p>
            <a:pPr marL="0" indent="0">
              <a:buNone/>
            </a:pPr>
            <a:endParaRPr lang="en-US" altLang="x-none" sz="800" dirty="0">
              <a:latin typeface="Calibri Regular" charset="0"/>
              <a:ea typeface="ＭＳ Ｐゴシック" charset="-128"/>
            </a:endParaRPr>
          </a:p>
          <a:p>
            <a:pPr lvl="1"/>
            <a:r>
              <a:rPr lang="en-US" altLang="x-none" sz="2400" dirty="0">
                <a:latin typeface="Calibri Regular" charset="0"/>
                <a:ea typeface="ＭＳ Ｐゴシック" charset="-128"/>
              </a:rPr>
              <a:t>replaces HF and H</a:t>
            </a:r>
            <a:r>
              <a:rPr lang="en-US" altLang="x-none" sz="2400" baseline="-25000" dirty="0">
                <a:latin typeface="Calibri Regular" charset="0"/>
                <a:ea typeface="ＭＳ Ｐゴシック" charset="-128"/>
              </a:rPr>
              <a:t>2</a:t>
            </a:r>
            <a:r>
              <a:rPr lang="en-US" altLang="x-none" sz="2400" dirty="0">
                <a:latin typeface="Calibri Regular" charset="0"/>
                <a:ea typeface="ＭＳ Ｐゴシック" charset="-128"/>
              </a:rPr>
              <a:t>SO</a:t>
            </a:r>
            <a:r>
              <a:rPr lang="en-US" altLang="x-none" sz="2400" baseline="-25000" dirty="0">
                <a:latin typeface="Calibri Regular" charset="0"/>
                <a:ea typeface="ＭＳ Ｐゴシック" charset="-128"/>
              </a:rPr>
              <a:t>4</a:t>
            </a:r>
            <a:r>
              <a:rPr lang="en-US" altLang="x-none" sz="2400" dirty="0">
                <a:latin typeface="Calibri Regular" charset="0"/>
                <a:ea typeface="ＭＳ Ｐゴシック" charset="-128"/>
              </a:rPr>
              <a:t> catalysts</a:t>
            </a:r>
          </a:p>
          <a:p>
            <a:pPr lvl="1"/>
            <a:endParaRPr lang="en-US" altLang="x-none" sz="500" dirty="0">
              <a:latin typeface="Calibri Regular" charset="0"/>
              <a:ea typeface="ＭＳ Ｐゴシック" charset="-128"/>
            </a:endParaRPr>
          </a:p>
          <a:p>
            <a:pPr lvl="1"/>
            <a:r>
              <a:rPr lang="en-US" altLang="x-none" sz="2400" dirty="0">
                <a:latin typeface="Calibri Regular" charset="0"/>
                <a:ea typeface="ＭＳ Ｐゴシック" charset="-128"/>
              </a:rPr>
              <a:t>process utilizes supercritical CO</a:t>
            </a:r>
            <a:r>
              <a:rPr lang="en-US" altLang="x-none" sz="2400" baseline="-25000" dirty="0">
                <a:latin typeface="Calibri Regular" charset="0"/>
                <a:ea typeface="ＭＳ Ｐゴシック" charset="-128"/>
              </a:rPr>
              <a:t>2</a:t>
            </a:r>
            <a:r>
              <a:rPr lang="en-US" altLang="x-none" sz="2400" dirty="0">
                <a:latin typeface="Calibri Regular" charset="0"/>
                <a:ea typeface="ＭＳ Ｐゴシック" charset="-128"/>
              </a:rPr>
              <a:t> to prevent coke accumulation in pores of solid catalyst</a:t>
            </a:r>
          </a:p>
          <a:p>
            <a:pPr lvl="1"/>
            <a:endParaRPr lang="en-US" altLang="x-none" sz="500" dirty="0">
              <a:latin typeface="Calibri Regular" charset="0"/>
              <a:ea typeface="ＭＳ Ｐゴシック" charset="-128"/>
            </a:endParaRPr>
          </a:p>
          <a:p>
            <a:pPr lvl="1"/>
            <a:r>
              <a:rPr lang="en-US" altLang="x-none" sz="2400" dirty="0">
                <a:latin typeface="Calibri Regular" charset="0"/>
                <a:ea typeface="ＭＳ Ｐゴシック" charset="-128"/>
              </a:rPr>
              <a:t>on-line GC analysis</a:t>
            </a:r>
          </a:p>
        </p:txBody>
      </p:sp>
      <p:sp>
        <p:nvSpPr>
          <p:cNvPr id="2" name="CaixaDeTexto 1">
            <a:extLst>
              <a:ext uri="{FF2B5EF4-FFF2-40B4-BE49-F238E27FC236}">
                <a16:creationId xmlns:a16="http://schemas.microsoft.com/office/drawing/2014/main" id="{1C3EE743-CE1C-4E6F-A1F7-6BCABA6C353B}"/>
              </a:ext>
            </a:extLst>
          </p:cNvPr>
          <p:cNvSpPr txBox="1"/>
          <p:nvPr/>
        </p:nvSpPr>
        <p:spPr>
          <a:xfrm>
            <a:off x="5834793" y="5304057"/>
            <a:ext cx="2744469" cy="307777"/>
          </a:xfrm>
          <a:prstGeom prst="rect">
            <a:avLst/>
          </a:prstGeom>
          <a:noFill/>
        </p:spPr>
        <p:txBody>
          <a:bodyPr wrap="none" rtlCol="0">
            <a:spAutoFit/>
          </a:bodyPr>
          <a:lstStyle/>
          <a:p>
            <a:r>
              <a:rPr lang="en-US" altLang="x-none" sz="1400" dirty="0">
                <a:latin typeface="Calibri Regular" charset="0"/>
                <a:ea typeface="ＭＳ Ｐゴシック" charset="-128"/>
              </a:rPr>
              <a:t>Subramaniam, University of Kansas</a:t>
            </a:r>
            <a:endParaRPr lang="en-US" sz="1400" dirty="0"/>
          </a:p>
        </p:txBody>
      </p:sp>
      <p:sp>
        <p:nvSpPr>
          <p:cNvPr id="5" name="Retângulo 4">
            <a:extLst>
              <a:ext uri="{FF2B5EF4-FFF2-40B4-BE49-F238E27FC236}">
                <a16:creationId xmlns:a16="http://schemas.microsoft.com/office/drawing/2014/main" id="{6834A5F5-2C0D-408E-9D1C-CAC8129A59DC}"/>
              </a:ext>
            </a:extLst>
          </p:cNvPr>
          <p:cNvSpPr/>
          <p:nvPr/>
        </p:nvSpPr>
        <p:spPr>
          <a:xfrm>
            <a:off x="215724" y="1598559"/>
            <a:ext cx="8686800" cy="4049486"/>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632715"/>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Rectangle 2"/>
          <p:cNvSpPr>
            <a:spLocks noGrp="1" noChangeArrowheads="1"/>
          </p:cNvSpPr>
          <p:nvPr>
            <p:ph type="ctrTitle"/>
          </p:nvPr>
        </p:nvSpPr>
        <p:spPr>
          <a:xfrm>
            <a:off x="252000" y="1892228"/>
            <a:ext cx="8640000" cy="3073545"/>
          </a:xfrm>
          <a:noFill/>
        </p:spPr>
        <p:txBody>
          <a:bodyPr anchor="ctr">
            <a:noAutofit/>
          </a:bodyPr>
          <a:lstStyle/>
          <a:p>
            <a:pPr algn="ctr"/>
            <a:r>
              <a:rPr lang="en-US" altLang="x-none" sz="3200" b="1" dirty="0">
                <a:solidFill>
                  <a:srgbClr val="EFB841"/>
                </a:solidFill>
                <a:latin typeface="Calibri Regular" charset="0"/>
                <a:ea typeface="ＭＳ Ｐゴシック" charset="-128"/>
              </a:rPr>
              <a:t>PRINCIPLE 12</a:t>
            </a: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
            </a:r>
            <a:br>
              <a:rPr lang="en-US" altLang="x-none" sz="3200" dirty="0">
                <a:latin typeface="Calibri Regular" charset="0"/>
                <a:ea typeface="ＭＳ Ｐゴシック" charset="-128"/>
              </a:rPr>
            </a:br>
            <a:r>
              <a:rPr lang="en-US" altLang="x-none" sz="3200" dirty="0">
                <a:latin typeface="Calibri Regular" charset="0"/>
                <a:ea typeface="ＭＳ Ｐゴシック" charset="-128"/>
              </a:rPr>
              <a:t>Substances and the form of a substance used in a chemical process should be chosen so as to minimize the potential for chemical accidents, including releases, explosions, and fires.</a:t>
            </a:r>
          </a:p>
        </p:txBody>
      </p:sp>
    </p:spTree>
    <p:extLst>
      <p:ext uri="{BB962C8B-B14F-4D97-AF65-F5344CB8AC3E}">
        <p14:creationId xmlns:p14="http://schemas.microsoft.com/office/powerpoint/2010/main" val="1681410743"/>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12:  MINIMIZE HAZARD</a:t>
            </a:r>
            <a:endParaRPr lang="en-US" dirty="0"/>
          </a:p>
        </p:txBody>
      </p:sp>
      <p:sp>
        <p:nvSpPr>
          <p:cNvPr id="3" name="Content Placeholder 2"/>
          <p:cNvSpPr>
            <a:spLocks noGrp="1"/>
          </p:cNvSpPr>
          <p:nvPr>
            <p:ph idx="1"/>
          </p:nvPr>
        </p:nvSpPr>
        <p:spPr/>
        <p:txBody>
          <a:bodyPr>
            <a:normAutofit/>
          </a:bodyPr>
          <a:lstStyle/>
          <a:p>
            <a:r>
              <a:rPr lang="en-US" sz="2400" dirty="0"/>
              <a:t>Accidents can be avoided by minimizing hazard.</a:t>
            </a:r>
          </a:p>
          <a:p>
            <a:endParaRPr lang="en-US" sz="600" dirty="0"/>
          </a:p>
          <a:p>
            <a:r>
              <a:rPr lang="en-US" sz="2400" dirty="0"/>
              <a:t>Approaches to design safer chemistry can include the use of solids or low vapor pressure substances in place of volatile liquids.</a:t>
            </a:r>
          </a:p>
          <a:p>
            <a:endParaRPr lang="en-US" sz="600" dirty="0"/>
          </a:p>
          <a:p>
            <a:r>
              <a:rPr lang="en-US" sz="2400" dirty="0"/>
              <a:t>Other approaches include avoiding the use of molecular halogens in large quantities. </a:t>
            </a:r>
          </a:p>
        </p:txBody>
      </p:sp>
    </p:spTree>
    <p:extLst>
      <p:ext uri="{BB962C8B-B14F-4D97-AF65-F5344CB8AC3E}">
        <p14:creationId xmlns:p14="http://schemas.microsoft.com/office/powerpoint/2010/main" val="150912215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3"/>
          <p:cNvSpPr>
            <a:spLocks noChangeArrowheads="1"/>
          </p:cNvSpPr>
          <p:nvPr/>
        </p:nvSpPr>
        <p:spPr bwMode="auto">
          <a:xfrm>
            <a:off x="406966" y="1263912"/>
            <a:ext cx="8518826" cy="347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342900" indent="-342900">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indent="0">
              <a:spcBef>
                <a:spcPct val="20000"/>
              </a:spcBef>
              <a:buClr>
                <a:schemeClr val="tx2"/>
              </a:buClr>
              <a:buSzPct val="75000"/>
            </a:pPr>
            <a:r>
              <a:rPr lang="en-US" altLang="x-none" sz="2600" dirty="0">
                <a:latin typeface="Calibri Regular" charset="0"/>
              </a:rPr>
              <a:t>Designing safer polymers for use in airplanes</a:t>
            </a:r>
          </a:p>
          <a:p>
            <a:pPr marL="0" indent="0">
              <a:spcBef>
                <a:spcPct val="20000"/>
              </a:spcBef>
              <a:buClr>
                <a:schemeClr val="tx2"/>
              </a:buClr>
              <a:buSzPct val="75000"/>
            </a:pPr>
            <a:endParaRPr lang="en-US" altLang="x-none" sz="500" dirty="0">
              <a:latin typeface="Calibri Regular" charset="0"/>
            </a:endParaRPr>
          </a:p>
          <a:p>
            <a:pPr marL="0" indent="0">
              <a:spcBef>
                <a:spcPct val="20000"/>
              </a:spcBef>
              <a:buClr>
                <a:schemeClr val="tx2"/>
              </a:buClr>
              <a:buSzPct val="75000"/>
            </a:pPr>
            <a:r>
              <a:rPr lang="en-US" altLang="x-none" sz="2600" dirty="0" err="1">
                <a:latin typeface="Calibri Regular" charset="0"/>
              </a:rPr>
              <a:t>Polyhydroxyamide</a:t>
            </a:r>
            <a:r>
              <a:rPr lang="en-US" altLang="x-none" sz="2600" dirty="0">
                <a:latin typeface="Calibri Regular" charset="0"/>
              </a:rPr>
              <a:t> (PHA):  synthesized under mild conditions, moldable into seats, bins, wall panels decomposes into fire-resistant </a:t>
            </a:r>
            <a:r>
              <a:rPr lang="en-US" altLang="x-none" sz="2600" dirty="0" err="1">
                <a:latin typeface="Calibri Regular" charset="0"/>
              </a:rPr>
              <a:t>polybenzoxazole</a:t>
            </a:r>
            <a:r>
              <a:rPr lang="en-US" altLang="x-none" sz="2600" dirty="0">
                <a:latin typeface="Calibri Regular" charset="0"/>
              </a:rPr>
              <a:t> (PBO) and water upon heating</a:t>
            </a:r>
          </a:p>
          <a:p>
            <a:pPr lvl="1">
              <a:spcBef>
                <a:spcPct val="20000"/>
              </a:spcBef>
              <a:buClr>
                <a:srgbClr val="33CC33"/>
              </a:buClr>
              <a:buSzPct val="75000"/>
              <a:buFont typeface="Wingdings" charset="2"/>
              <a:buNone/>
            </a:pPr>
            <a:r>
              <a:rPr lang="en-US" altLang="x-none" sz="2600" dirty="0">
                <a:latin typeface="Calibri Regular" charset="0"/>
              </a:rPr>
              <a:t>						</a:t>
            </a:r>
          </a:p>
        </p:txBody>
      </p:sp>
      <p:graphicFrame>
        <p:nvGraphicFramePr>
          <p:cNvPr id="151555" name="Object 2">
            <a:hlinkClick r:id="" action="ppaction://ole?verb=0"/>
          </p:cNvPr>
          <p:cNvGraphicFramePr>
            <a:graphicFrameLocks/>
          </p:cNvGraphicFramePr>
          <p:nvPr>
            <p:extLst>
              <p:ext uri="{D42A27DB-BD31-4B8C-83A1-F6EECF244321}">
                <p14:modId xmlns:p14="http://schemas.microsoft.com/office/powerpoint/2010/main" val="873805560"/>
              </p:ext>
            </p:extLst>
          </p:nvPr>
        </p:nvGraphicFramePr>
        <p:xfrm>
          <a:off x="116680" y="4018679"/>
          <a:ext cx="8920163" cy="1385888"/>
        </p:xfrm>
        <a:graphic>
          <a:graphicData uri="http://schemas.openxmlformats.org/presentationml/2006/ole">
            <mc:AlternateContent xmlns:mc="http://schemas.openxmlformats.org/markup-compatibility/2006">
              <mc:Choice xmlns:v="urn:schemas-microsoft-com:vml" Requires="v">
                <p:oleObj spid="_x0000_s956649" name="ISIS/Draw Sketch" r:id="rId4" imgW="5372100" imgH="838200" progId="ISISServer">
                  <p:embed/>
                </p:oleObj>
              </mc:Choice>
              <mc:Fallback>
                <p:oleObj name="ISIS/Draw Sketch" r:id="rId4" imgW="5372100" imgH="838200" progId="ISISServer">
                  <p:embed/>
                  <p:pic>
                    <p:nvPicPr>
                      <p:cNvPr id="0" name=""/>
                      <p:cNvPicPr>
                        <a:picLocks noChangeArrowheads="1"/>
                      </p:cNvPicPr>
                      <p:nvPr/>
                    </p:nvPicPr>
                    <p:blipFill>
                      <a:blip r:embed="rId5">
                        <a:lum bright="-100000" contrast="-40000"/>
                        <a:extLst>
                          <a:ext uri="{28A0092B-C50C-407E-A947-70E740481C1C}">
                            <a14:useLocalDpi xmlns:a14="http://schemas.microsoft.com/office/drawing/2010/main" val="0"/>
                          </a:ext>
                        </a:extLst>
                      </a:blip>
                      <a:srcRect/>
                      <a:stretch>
                        <a:fillRect/>
                      </a:stretch>
                    </p:blipFill>
                    <p:spPr bwMode="auto">
                      <a:xfrm>
                        <a:off x="116680" y="4018679"/>
                        <a:ext cx="8920163" cy="138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2" name="Rectangle 1"/>
          <p:cNvSpPr/>
          <p:nvPr/>
        </p:nvSpPr>
        <p:spPr>
          <a:xfrm>
            <a:off x="5746262" y="5522682"/>
            <a:ext cx="3290581" cy="338554"/>
          </a:xfrm>
          <a:prstGeom prst="rect">
            <a:avLst/>
          </a:prstGeom>
        </p:spPr>
        <p:txBody>
          <a:bodyPr wrap="none">
            <a:spAutoFit/>
          </a:bodyPr>
          <a:lstStyle/>
          <a:p>
            <a:pPr lvl="1">
              <a:spcBef>
                <a:spcPct val="20000"/>
              </a:spcBef>
              <a:buClr>
                <a:srgbClr val="33CC33"/>
              </a:buClr>
              <a:buSzPct val="75000"/>
              <a:buFont typeface="Wingdings" charset="2"/>
              <a:buNone/>
            </a:pPr>
            <a:r>
              <a:rPr lang="en-US" altLang="x-none" sz="1600" dirty="0"/>
              <a:t>Westmoreland, UMass Amherst</a:t>
            </a:r>
          </a:p>
        </p:txBody>
      </p:sp>
      <p:sp>
        <p:nvSpPr>
          <p:cNvPr id="3" name="Title 2"/>
          <p:cNvSpPr>
            <a:spLocks noGrp="1"/>
          </p:cNvSpPr>
          <p:nvPr>
            <p:ph type="title"/>
          </p:nvPr>
        </p:nvSpPr>
        <p:spPr/>
        <p:txBody>
          <a:bodyPr/>
          <a:lstStyle/>
          <a:p>
            <a:r>
              <a:rPr lang="en-US" dirty="0" smtClean="0"/>
              <a:t>PRINCIPLE 12:  MINIMIZE HAZARD</a:t>
            </a:r>
            <a:endParaRPr lang="en-US" dirty="0"/>
          </a:p>
        </p:txBody>
      </p:sp>
    </p:spTree>
    <p:extLst>
      <p:ext uri="{BB962C8B-B14F-4D97-AF65-F5344CB8AC3E}">
        <p14:creationId xmlns:p14="http://schemas.microsoft.com/office/powerpoint/2010/main" val="20267465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GREEN CHEMISTRY PRINCIPLES AND LIFE-CYCLE</a:t>
            </a:r>
            <a:endParaRPr lang="en-US"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55511" y="1187756"/>
            <a:ext cx="5997393" cy="4603801"/>
          </a:xfrm>
          <a:prstGeom prst="rect">
            <a:avLst/>
          </a:prstGeom>
        </p:spPr>
      </p:pic>
      <p:sp>
        <p:nvSpPr>
          <p:cNvPr id="6" name="Rectangle 5"/>
          <p:cNvSpPr/>
          <p:nvPr/>
        </p:nvSpPr>
        <p:spPr>
          <a:xfrm>
            <a:off x="5237512" y="5815159"/>
            <a:ext cx="2516651" cy="276999"/>
          </a:xfrm>
          <a:prstGeom prst="rect">
            <a:avLst/>
          </a:prstGeom>
        </p:spPr>
        <p:txBody>
          <a:bodyPr wrap="none">
            <a:spAutoFit/>
          </a:bodyPr>
          <a:lstStyle/>
          <a:p>
            <a:r>
              <a:rPr lang="sk-SK" sz="1200" i="1" dirty="0" err="1"/>
              <a:t>Chem</a:t>
            </a:r>
            <a:r>
              <a:rPr lang="sk-SK" sz="1200" i="1" dirty="0"/>
              <a:t>. Soc. Rev.</a:t>
            </a:r>
            <a:r>
              <a:rPr lang="sk-SK" sz="1200" dirty="0"/>
              <a:t>, 2015, 44, 5758-5777</a:t>
            </a:r>
            <a:endParaRPr lang="en-US" sz="1200" dirty="0"/>
          </a:p>
        </p:txBody>
      </p:sp>
    </p:spTree>
    <p:extLst>
      <p:ext uri="{BB962C8B-B14F-4D97-AF65-F5344CB8AC3E}">
        <p14:creationId xmlns:p14="http://schemas.microsoft.com/office/powerpoint/2010/main" val="12389456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Número de Slide 4">
            <a:extLst>
              <a:ext uri="{FF2B5EF4-FFF2-40B4-BE49-F238E27FC236}">
                <a16:creationId xmlns:a16="http://schemas.microsoft.com/office/drawing/2014/main" id="{5CA86DA6-D9C2-487B-88BC-AE5B8A49559E}"/>
              </a:ext>
            </a:extLst>
          </p:cNvPr>
          <p:cNvSpPr>
            <a:spLocks noGrp="1"/>
          </p:cNvSpPr>
          <p:nvPr>
            <p:ph type="sldNum" sz="quarter" idx="12"/>
          </p:nvPr>
        </p:nvSpPr>
        <p:spPr/>
        <p:txBody>
          <a:bodyPr/>
          <a:lstStyle/>
          <a:p>
            <a:fld id="{C3C079AC-67ED-6A43-B59E-F848E69DD6D2}" type="slidenum">
              <a:rPr lang="en-US" altLang="x-none" smtClean="0"/>
              <a:pPr/>
              <a:t>68</a:t>
            </a:fld>
            <a:endParaRPr lang="en-US" altLang="x-none"/>
          </a:p>
        </p:txBody>
      </p:sp>
      <p:sp>
        <p:nvSpPr>
          <p:cNvPr id="8" name="Título 5">
            <a:extLst>
              <a:ext uri="{FF2B5EF4-FFF2-40B4-BE49-F238E27FC236}">
                <a16:creationId xmlns:a16="http://schemas.microsoft.com/office/drawing/2014/main" id="{E653433F-7424-4CEB-AB72-01D131817F8D}"/>
              </a:ext>
            </a:extLst>
          </p:cNvPr>
          <p:cNvSpPr>
            <a:spLocks noGrp="1"/>
          </p:cNvSpPr>
          <p:nvPr>
            <p:ph type="ctrTitle" idx="4294967295"/>
          </p:nvPr>
        </p:nvSpPr>
        <p:spPr>
          <a:xfrm>
            <a:off x="685800" y="2607748"/>
            <a:ext cx="7772400" cy="2387600"/>
          </a:xfrm>
          <a:noFill/>
        </p:spPr>
        <p:txBody>
          <a:bodyPr>
            <a:normAutofit/>
          </a:bodyPr>
          <a:lstStyle/>
          <a:p>
            <a:r>
              <a:rPr lang="en-US" sz="6000" dirty="0" smtClean="0"/>
              <a:t>THANK YOU!</a:t>
            </a:r>
            <a:endParaRPr lang="en-US" sz="6000"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1509" y="2099256"/>
            <a:ext cx="1220982" cy="1237262"/>
          </a:xfrm>
          <a:prstGeom prst="rect">
            <a:avLst/>
          </a:prstGeom>
        </p:spPr>
      </p:pic>
      <p:sp>
        <p:nvSpPr>
          <p:cNvPr id="10" name="TextBox 9"/>
          <p:cNvSpPr txBox="1"/>
          <p:nvPr/>
        </p:nvSpPr>
        <p:spPr>
          <a:xfrm>
            <a:off x="3190009" y="4081286"/>
            <a:ext cx="2836718" cy="646331"/>
          </a:xfrm>
          <a:prstGeom prst="rect">
            <a:avLst/>
          </a:prstGeom>
          <a:noFill/>
        </p:spPr>
        <p:txBody>
          <a:bodyPr wrap="square" rtlCol="0">
            <a:spAutoFit/>
          </a:bodyPr>
          <a:lstStyle/>
          <a:p>
            <a:r>
              <a:rPr lang="en-US" sz="3600" dirty="0">
                <a:solidFill>
                  <a:srgbClr val="1D9485"/>
                </a:solidFill>
              </a:rPr>
              <a:t>QUESTIONS?</a:t>
            </a:r>
          </a:p>
        </p:txBody>
      </p:sp>
      <p:sp>
        <p:nvSpPr>
          <p:cNvPr id="11" name="Rounded Rectangle 10"/>
          <p:cNvSpPr/>
          <p:nvPr/>
        </p:nvSpPr>
        <p:spPr>
          <a:xfrm>
            <a:off x="936000" y="4906863"/>
            <a:ext cx="7272000" cy="1260000"/>
          </a:xfrm>
          <a:prstGeom prst="round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Calibri" panose="020F0502020204030204" pitchFamily="34" charset="0"/>
                <a:ea typeface="Calibri" panose="020F0502020204030204" pitchFamily="34" charset="0"/>
                <a:cs typeface="Arial" panose="020B0604020202020204" pitchFamily="34" charset="0"/>
              </a:rPr>
              <a:t>This training material was developed in close collaboration with the </a:t>
            </a:r>
            <a:r>
              <a:rPr lang="en-US" sz="2400" dirty="0">
                <a:solidFill>
                  <a:srgbClr val="1D9485"/>
                </a:solidFill>
                <a:latin typeface="Calibri" panose="020F0502020204030204" pitchFamily="34" charset="0"/>
                <a:ea typeface="Calibri" panose="020F0502020204030204" pitchFamily="34" charset="0"/>
                <a:cs typeface="Arial" panose="020B0604020202020204" pitchFamily="34" charset="0"/>
              </a:rPr>
              <a:t>Center for Green Chemistry and Green Engineering at Yale University</a:t>
            </a:r>
            <a:r>
              <a:rPr lang="en-US" sz="2400" dirty="0" smtClean="0">
                <a:solidFill>
                  <a:srgbClr val="1D9485"/>
                </a:solidFill>
                <a:latin typeface="Calibri" panose="020F0502020204030204" pitchFamily="34" charset="0"/>
                <a:ea typeface="Calibri" panose="020F0502020204030204" pitchFamily="34" charset="0"/>
                <a:cs typeface="Arial" panose="020B0604020202020204" pitchFamily="34" charset="0"/>
              </a:rPr>
              <a:t>.</a:t>
            </a:r>
            <a:endParaRPr lang="en-US" sz="2400" dirty="0">
              <a:solidFill>
                <a:srgbClr val="1D9485"/>
              </a:solidFill>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a:off x="2052000" y="6219214"/>
            <a:ext cx="5040000"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bg1"/>
                </a:solidFill>
              </a:rPr>
              <a:t>www.greenchemistry-toolkit.org</a:t>
            </a:r>
          </a:p>
        </p:txBody>
      </p:sp>
    </p:spTree>
    <p:extLst>
      <p:ext uri="{BB962C8B-B14F-4D97-AF65-F5344CB8AC3E}">
        <p14:creationId xmlns:p14="http://schemas.microsoft.com/office/powerpoint/2010/main" val="19671406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1026"/>
          <p:cNvSpPr>
            <a:spLocks noGrp="1" noChangeArrowheads="1"/>
          </p:cNvSpPr>
          <p:nvPr>
            <p:ph type="title"/>
          </p:nvPr>
        </p:nvSpPr>
        <p:spPr/>
        <p:txBody>
          <a:bodyPr>
            <a:noAutofit/>
          </a:bodyPr>
          <a:lstStyle/>
          <a:p>
            <a:r>
              <a:rPr lang="en-US" altLang="x-none" dirty="0" smtClean="0">
                <a:ea typeface="ＭＳ Ｐゴシック" charset="-128"/>
              </a:rPr>
              <a:t>TWELVE PRINCIPLES… </a:t>
            </a:r>
            <a:br>
              <a:rPr lang="en-US" altLang="x-none" dirty="0" smtClean="0">
                <a:ea typeface="ＭＳ Ｐゴシック" charset="-128"/>
              </a:rPr>
            </a:br>
            <a:r>
              <a:rPr lang="en-US" altLang="x-none" dirty="0" smtClean="0">
                <a:ea typeface="ＭＳ Ｐゴシック" charset="-128"/>
              </a:rPr>
              <a:t>ISN’</a:t>
            </a:r>
            <a:r>
              <a:rPr lang="en-US" altLang="ja-JP" dirty="0" smtClean="0">
                <a:ea typeface="ＭＳ Ｐゴシック" charset="-128"/>
              </a:rPr>
              <a:t>T THAT HOW IT IS DONE NOW?</a:t>
            </a:r>
            <a:endParaRPr lang="en-US" altLang="x-none" dirty="0">
              <a:ea typeface="ＭＳ Ｐゴシック" charset="-128"/>
            </a:endParaRPr>
          </a:p>
        </p:txBody>
      </p:sp>
      <p:sp>
        <p:nvSpPr>
          <p:cNvPr id="75778" name="Rectangle 1027"/>
          <p:cNvSpPr>
            <a:spLocks noGrp="1" noChangeArrowheads="1"/>
          </p:cNvSpPr>
          <p:nvPr>
            <p:ph idx="1"/>
          </p:nvPr>
        </p:nvSpPr>
        <p:spPr>
          <a:xfrm>
            <a:off x="628650" y="1293668"/>
            <a:ext cx="7886700" cy="4623955"/>
          </a:xfrm>
        </p:spPr>
        <p:txBody>
          <a:bodyPr>
            <a:noAutofit/>
          </a:bodyPr>
          <a:lstStyle/>
          <a:p>
            <a:pPr marL="358775" indent="-358775"/>
            <a:r>
              <a:rPr lang="en-US" altLang="x-none" sz="2200" dirty="0">
                <a:ea typeface="ＭＳ Ｐゴシック" charset="-128"/>
              </a:rPr>
              <a:t>Entire industries are geared toward cleaning up after wasteful chemical syntheses</a:t>
            </a:r>
          </a:p>
          <a:p>
            <a:pPr marL="358775" indent="-358775"/>
            <a:r>
              <a:rPr lang="en-US" altLang="x-none" sz="2200" dirty="0">
                <a:ea typeface="ＭＳ Ｐゴシック" charset="-128"/>
              </a:rPr>
              <a:t>Today’</a:t>
            </a:r>
            <a:r>
              <a:rPr lang="en-US" altLang="ja-JP" sz="2200" dirty="0">
                <a:ea typeface="ＭＳ Ｐゴシック" charset="-128"/>
              </a:rPr>
              <a:t>s scientific literature is filled with synthetic pathways that are inefficient in terms of design</a:t>
            </a:r>
          </a:p>
          <a:p>
            <a:pPr marL="358775" indent="-358775"/>
            <a:r>
              <a:rPr lang="en-US" altLang="x-none" sz="2200" dirty="0">
                <a:ea typeface="ＭＳ Ｐゴシック" charset="-128"/>
              </a:rPr>
              <a:t>Reagents are seldom selected with regard to hazard</a:t>
            </a:r>
          </a:p>
          <a:p>
            <a:pPr marL="358775" indent="-358775"/>
            <a:r>
              <a:rPr lang="en-US" altLang="x-none" sz="2200" dirty="0">
                <a:ea typeface="ＭＳ Ｐゴシック" charset="-128"/>
              </a:rPr>
              <a:t>Industrial chemicals do not have minimal hazard as a performance criterion</a:t>
            </a:r>
          </a:p>
          <a:p>
            <a:pPr marL="358775" indent="-358775"/>
            <a:r>
              <a:rPr lang="en-US" altLang="x-none" sz="2200" dirty="0">
                <a:ea typeface="ＭＳ Ｐゴシック" charset="-128"/>
              </a:rPr>
              <a:t>Persistence of chemicals in the biosphere and in our bodies is a major global health issue (CDC 250 chemicals since 1945)</a:t>
            </a:r>
          </a:p>
          <a:p>
            <a:pPr marL="358775" indent="-358775"/>
            <a:r>
              <a:rPr lang="en-US" altLang="x-none" sz="2200" dirty="0">
                <a:ea typeface="ＭＳ Ｐゴシック" charset="-128"/>
              </a:rPr>
              <a:t>The vast majority of organic chemicals are made by depleting (non-renewable) feedstocks</a:t>
            </a:r>
          </a:p>
          <a:p>
            <a:pPr marL="358775" indent="-358775"/>
            <a:r>
              <a:rPr lang="en-US" altLang="x-none" sz="2200" dirty="0">
                <a:ea typeface="ＭＳ Ｐゴシック" charset="-128"/>
              </a:rPr>
              <a:t>Our chemical industry deals with safety through engineering and security through barricades.</a:t>
            </a:r>
          </a:p>
        </p:txBody>
      </p:sp>
    </p:spTree>
    <p:extLst>
      <p:ext uri="{BB962C8B-B14F-4D97-AF65-F5344CB8AC3E}">
        <p14:creationId xmlns:p14="http://schemas.microsoft.com/office/powerpoint/2010/main" val="15253116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p:cNvSpPr>
            <a:spLocks noGrp="1" noChangeArrowheads="1"/>
          </p:cNvSpPr>
          <p:nvPr>
            <p:ph type="title"/>
          </p:nvPr>
        </p:nvSpPr>
        <p:spPr/>
        <p:txBody>
          <a:bodyPr>
            <a:normAutofit/>
          </a:bodyPr>
          <a:lstStyle/>
          <a:p>
            <a:pPr eaLnBrk="1" hangingPunct="1">
              <a:defRPr/>
            </a:pPr>
            <a:r>
              <a:rPr lang="en-US" dirty="0" smtClean="0">
                <a:cs typeface="ＭＳ Ｐゴシック" pitchFamily="-106" charset="-128"/>
              </a:rPr>
              <a:t>BENEFITS OF GREEN CHEMISTRY</a:t>
            </a:r>
            <a:endParaRPr lang="en-US" dirty="0">
              <a:cs typeface="ＭＳ Ｐゴシック" pitchFamily="-106" charset="-128"/>
            </a:endParaRPr>
          </a:p>
        </p:txBody>
      </p:sp>
      <p:sp>
        <p:nvSpPr>
          <p:cNvPr id="349187" name="Rectangle 3"/>
          <p:cNvSpPr>
            <a:spLocks noGrp="1" noChangeArrowheads="1"/>
          </p:cNvSpPr>
          <p:nvPr>
            <p:ph type="body" sz="half" idx="1"/>
          </p:nvPr>
        </p:nvSpPr>
        <p:spPr>
          <a:xfrm>
            <a:off x="457200" y="1600200"/>
            <a:ext cx="8156864" cy="4530725"/>
          </a:xfrm>
        </p:spPr>
        <p:txBody>
          <a:bodyPr>
            <a:normAutofit/>
          </a:bodyPr>
          <a:lstStyle/>
          <a:p>
            <a:pPr>
              <a:defRPr/>
            </a:pPr>
            <a:r>
              <a:rPr lang="en-US" sz="2400" dirty="0">
                <a:cs typeface="ＭＳ Ｐゴシック" pitchFamily="-106" charset="-128"/>
              </a:rPr>
              <a:t>For the environment:</a:t>
            </a:r>
          </a:p>
          <a:p>
            <a:pPr lvl="1">
              <a:defRPr/>
            </a:pPr>
            <a:r>
              <a:rPr lang="en-US" sz="2200" dirty="0">
                <a:cs typeface="ＭＳ Ｐゴシック" pitchFamily="-106" charset="-128"/>
              </a:rPr>
              <a:t>Products which will biodegrade and won’t persist in the environment</a:t>
            </a:r>
          </a:p>
          <a:p>
            <a:pPr>
              <a:defRPr/>
            </a:pPr>
            <a:r>
              <a:rPr lang="en-US" sz="2400" dirty="0">
                <a:cs typeface="ＭＳ Ｐゴシック" pitchFamily="-106" charset="-128"/>
              </a:rPr>
              <a:t>For human health:</a:t>
            </a:r>
          </a:p>
          <a:p>
            <a:pPr lvl="1">
              <a:defRPr/>
            </a:pPr>
            <a:r>
              <a:rPr lang="en-US" sz="2200" dirty="0"/>
              <a:t>Products with won’t cause toxicity to humans</a:t>
            </a:r>
          </a:p>
          <a:p>
            <a:pPr>
              <a:defRPr/>
            </a:pPr>
            <a:r>
              <a:rPr lang="en-US" sz="2400" dirty="0">
                <a:cs typeface="ＭＳ Ｐゴシック" pitchFamily="-106" charset="-128"/>
              </a:rPr>
              <a:t>For the economy:</a:t>
            </a:r>
          </a:p>
          <a:p>
            <a:pPr lvl="1">
              <a:defRPr/>
            </a:pPr>
            <a:r>
              <a:rPr lang="en-US" sz="2200" dirty="0"/>
              <a:t>Novel products which boost competitiveness</a:t>
            </a:r>
          </a:p>
          <a:p>
            <a:pPr>
              <a:defRPr/>
            </a:pPr>
            <a:r>
              <a:rPr lang="en-US" sz="2400" dirty="0">
                <a:cs typeface="ＭＳ Ｐゴシック" pitchFamily="-106" charset="-128"/>
              </a:rPr>
              <a:t>For sustainability:</a:t>
            </a:r>
          </a:p>
          <a:p>
            <a:pPr lvl="1">
              <a:defRPr/>
            </a:pPr>
            <a:r>
              <a:rPr lang="en-US" sz="2200" dirty="0"/>
              <a:t>Products made from renewable resources</a:t>
            </a:r>
          </a:p>
          <a:p>
            <a:pPr>
              <a:defRPr/>
            </a:pPr>
            <a:r>
              <a:rPr lang="en-US" sz="2400" dirty="0">
                <a:cs typeface="ＭＳ Ｐゴシック" pitchFamily="-106" charset="-128"/>
              </a:rPr>
              <a:t>For science:</a:t>
            </a:r>
          </a:p>
          <a:p>
            <a:pPr lvl="1">
              <a:defRPr/>
            </a:pPr>
            <a:r>
              <a:rPr lang="en-US" sz="2200" dirty="0">
                <a:cs typeface="ＭＳ Ｐゴシック" pitchFamily="-106" charset="-128"/>
              </a:rPr>
              <a:t>New scientific knowledge</a:t>
            </a:r>
          </a:p>
        </p:txBody>
      </p:sp>
    </p:spTree>
    <p:extLst>
      <p:ext uri="{BB962C8B-B14F-4D97-AF65-F5344CB8AC3E}">
        <p14:creationId xmlns:p14="http://schemas.microsoft.com/office/powerpoint/2010/main" val="4270585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5" name="Rectangle 3"/>
          <p:cNvSpPr>
            <a:spLocks noGrp="1" noChangeArrowheads="1"/>
          </p:cNvSpPr>
          <p:nvPr>
            <p:ph type="title"/>
          </p:nvPr>
        </p:nvSpPr>
        <p:spPr/>
        <p:txBody>
          <a:bodyPr>
            <a:normAutofit/>
          </a:bodyPr>
          <a:lstStyle/>
          <a:p>
            <a:pPr eaLnBrk="1" hangingPunct="1">
              <a:defRPr/>
            </a:pPr>
            <a:r>
              <a:rPr lang="en-US" dirty="0" smtClean="0">
                <a:cs typeface="ＭＳ Ｐゴシック" pitchFamily="-106" charset="-128"/>
              </a:rPr>
              <a:t>GREEN CHEMISTRY ACROSS INDUSTRIAL SECTORS</a:t>
            </a:r>
            <a:endParaRPr lang="en-US" dirty="0">
              <a:cs typeface="ＭＳ Ｐゴシック" pitchFamily="-106" charset="-128"/>
            </a:endParaRPr>
          </a:p>
        </p:txBody>
      </p:sp>
      <p:sp>
        <p:nvSpPr>
          <p:cNvPr id="2" name="Retângulo 1">
            <a:extLst>
              <a:ext uri="{FF2B5EF4-FFF2-40B4-BE49-F238E27FC236}">
                <a16:creationId xmlns:a16="http://schemas.microsoft.com/office/drawing/2014/main" id="{ED530778-AF3F-4951-B493-BAF0F57563AF}"/>
              </a:ext>
            </a:extLst>
          </p:cNvPr>
          <p:cNvSpPr/>
          <p:nvPr/>
        </p:nvSpPr>
        <p:spPr>
          <a:xfrm>
            <a:off x="764041" y="1210682"/>
            <a:ext cx="2437947" cy="1524000"/>
          </a:xfrm>
          <a:prstGeom prst="rect">
            <a:avLst/>
          </a:prstGeom>
          <a:no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50000"/>
                    <a:lumOff val="50000"/>
                  </a:schemeClr>
                </a:solidFill>
              </a:rPr>
              <a:t>Defense and aerospace</a:t>
            </a:r>
          </a:p>
          <a:p>
            <a:pPr marL="261938" indent="-187325">
              <a:buFont typeface="Arial" panose="020B0604020202020204" pitchFamily="34" charset="0"/>
              <a:buChar char="•"/>
            </a:pPr>
            <a:r>
              <a:rPr lang="en-US" dirty="0">
                <a:solidFill>
                  <a:schemeClr val="tx1">
                    <a:lumMod val="50000"/>
                    <a:lumOff val="50000"/>
                  </a:schemeClr>
                </a:solidFill>
              </a:rPr>
              <a:t>Adhesives</a:t>
            </a:r>
          </a:p>
          <a:p>
            <a:pPr marL="261938" indent="-187325">
              <a:buFont typeface="Arial" panose="020B0604020202020204" pitchFamily="34" charset="0"/>
              <a:buChar char="•"/>
            </a:pPr>
            <a:r>
              <a:rPr lang="en-US" dirty="0">
                <a:solidFill>
                  <a:schemeClr val="tx1">
                    <a:lumMod val="50000"/>
                    <a:lumOff val="50000"/>
                  </a:schemeClr>
                </a:solidFill>
              </a:rPr>
              <a:t>Coatings</a:t>
            </a:r>
          </a:p>
          <a:p>
            <a:pPr marL="261938" indent="-187325">
              <a:buFont typeface="Arial" panose="020B0604020202020204" pitchFamily="34" charset="0"/>
              <a:buChar char="•"/>
            </a:pPr>
            <a:r>
              <a:rPr lang="en-US" dirty="0">
                <a:solidFill>
                  <a:schemeClr val="tx1">
                    <a:lumMod val="50000"/>
                    <a:lumOff val="50000"/>
                  </a:schemeClr>
                </a:solidFill>
              </a:rPr>
              <a:t>Corrosion, inhibitors</a:t>
            </a:r>
          </a:p>
        </p:txBody>
      </p:sp>
      <p:sp>
        <p:nvSpPr>
          <p:cNvPr id="5" name="Retângulo 4">
            <a:extLst>
              <a:ext uri="{FF2B5EF4-FFF2-40B4-BE49-F238E27FC236}">
                <a16:creationId xmlns:a16="http://schemas.microsoft.com/office/drawing/2014/main" id="{23C79CF6-2CB2-4727-A592-30717E79AC99}"/>
              </a:ext>
            </a:extLst>
          </p:cNvPr>
          <p:cNvSpPr/>
          <p:nvPr/>
        </p:nvSpPr>
        <p:spPr>
          <a:xfrm>
            <a:off x="3361644" y="1210682"/>
            <a:ext cx="2437947" cy="1524000"/>
          </a:xfrm>
          <a:prstGeom prst="rect">
            <a:avLst/>
          </a:prstGeom>
          <a:no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50000"/>
                    <a:lumOff val="50000"/>
                  </a:schemeClr>
                </a:solidFill>
              </a:rPr>
              <a:t>Automotive</a:t>
            </a:r>
          </a:p>
          <a:p>
            <a:pPr marL="261938" indent="-187325">
              <a:buFont typeface="Arial" panose="020B0604020202020204" pitchFamily="34" charset="0"/>
              <a:buChar char="•"/>
            </a:pPr>
            <a:r>
              <a:rPr lang="en-US" dirty="0">
                <a:solidFill>
                  <a:schemeClr val="tx1">
                    <a:lumMod val="50000"/>
                    <a:lumOff val="50000"/>
                  </a:schemeClr>
                </a:solidFill>
              </a:rPr>
              <a:t>Solvents</a:t>
            </a:r>
          </a:p>
          <a:p>
            <a:pPr marL="261938" indent="-187325">
              <a:buFont typeface="Arial" panose="020B0604020202020204" pitchFamily="34" charset="0"/>
              <a:buChar char="•"/>
            </a:pPr>
            <a:r>
              <a:rPr lang="en-US" dirty="0">
                <a:solidFill>
                  <a:schemeClr val="tx1">
                    <a:lumMod val="50000"/>
                    <a:lumOff val="50000"/>
                  </a:schemeClr>
                </a:solidFill>
              </a:rPr>
              <a:t>Polymers</a:t>
            </a:r>
          </a:p>
          <a:p>
            <a:pPr marL="261938" indent="-187325">
              <a:buFont typeface="Arial" panose="020B0604020202020204" pitchFamily="34" charset="0"/>
              <a:buChar char="•"/>
            </a:pPr>
            <a:r>
              <a:rPr lang="en-US" dirty="0">
                <a:solidFill>
                  <a:schemeClr val="tx1">
                    <a:lumMod val="50000"/>
                    <a:lumOff val="50000"/>
                  </a:schemeClr>
                </a:solidFill>
              </a:rPr>
              <a:t>Fuels</a:t>
            </a:r>
          </a:p>
        </p:txBody>
      </p:sp>
      <p:sp>
        <p:nvSpPr>
          <p:cNvPr id="7" name="Retângulo 6">
            <a:extLst>
              <a:ext uri="{FF2B5EF4-FFF2-40B4-BE49-F238E27FC236}">
                <a16:creationId xmlns:a16="http://schemas.microsoft.com/office/drawing/2014/main" id="{5427E3BC-86FB-48D6-B179-9E7E3C664928}"/>
              </a:ext>
            </a:extLst>
          </p:cNvPr>
          <p:cNvSpPr/>
          <p:nvPr/>
        </p:nvSpPr>
        <p:spPr>
          <a:xfrm>
            <a:off x="5959247" y="1210682"/>
            <a:ext cx="2437947" cy="1524000"/>
          </a:xfrm>
          <a:prstGeom prst="rect">
            <a:avLst/>
          </a:prstGeom>
          <a:no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50000"/>
                    <a:lumOff val="50000"/>
                  </a:schemeClr>
                </a:solidFill>
              </a:rPr>
              <a:t>Household cleaners</a:t>
            </a:r>
          </a:p>
          <a:p>
            <a:pPr marL="261938" indent="-187325">
              <a:buFont typeface="Arial" panose="020B0604020202020204" pitchFamily="34" charset="0"/>
              <a:buChar char="•"/>
            </a:pPr>
            <a:r>
              <a:rPr lang="en-US" dirty="0">
                <a:solidFill>
                  <a:schemeClr val="tx1">
                    <a:lumMod val="50000"/>
                    <a:lumOff val="50000"/>
                  </a:schemeClr>
                </a:solidFill>
              </a:rPr>
              <a:t>Surfactants</a:t>
            </a:r>
          </a:p>
          <a:p>
            <a:pPr marL="261938" indent="-187325">
              <a:buFont typeface="Arial" panose="020B0604020202020204" pitchFamily="34" charset="0"/>
              <a:buChar char="•"/>
            </a:pPr>
            <a:r>
              <a:rPr lang="en-US" dirty="0">
                <a:solidFill>
                  <a:schemeClr val="tx1">
                    <a:lumMod val="50000"/>
                    <a:lumOff val="50000"/>
                  </a:schemeClr>
                </a:solidFill>
              </a:rPr>
              <a:t>Fragrances</a:t>
            </a:r>
          </a:p>
          <a:p>
            <a:pPr marL="261938" indent="-187325">
              <a:buFont typeface="Arial" panose="020B0604020202020204" pitchFamily="34" charset="0"/>
              <a:buChar char="•"/>
            </a:pPr>
            <a:r>
              <a:rPr lang="en-US" dirty="0">
                <a:solidFill>
                  <a:schemeClr val="tx1">
                    <a:lumMod val="50000"/>
                    <a:lumOff val="50000"/>
                  </a:schemeClr>
                </a:solidFill>
              </a:rPr>
              <a:t>Dyes</a:t>
            </a:r>
          </a:p>
        </p:txBody>
      </p:sp>
      <p:sp>
        <p:nvSpPr>
          <p:cNvPr id="8" name="Retângulo 7">
            <a:extLst>
              <a:ext uri="{FF2B5EF4-FFF2-40B4-BE49-F238E27FC236}">
                <a16:creationId xmlns:a16="http://schemas.microsoft.com/office/drawing/2014/main" id="{2E4E5F39-8AB3-40A7-A5F5-157309708E99}"/>
              </a:ext>
            </a:extLst>
          </p:cNvPr>
          <p:cNvSpPr/>
          <p:nvPr/>
        </p:nvSpPr>
        <p:spPr>
          <a:xfrm>
            <a:off x="5959247" y="2861798"/>
            <a:ext cx="2437947" cy="1524000"/>
          </a:xfrm>
          <a:prstGeom prst="rect">
            <a:avLst/>
          </a:prstGeom>
          <a:no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50000"/>
                    <a:lumOff val="50000"/>
                  </a:schemeClr>
                </a:solidFill>
              </a:rPr>
              <a:t>Cosmetics</a:t>
            </a:r>
          </a:p>
          <a:p>
            <a:pPr marL="261938" indent="-187325">
              <a:buFont typeface="Arial" panose="020B0604020202020204" pitchFamily="34" charset="0"/>
              <a:buChar char="•"/>
            </a:pPr>
            <a:r>
              <a:rPr lang="en-US" dirty="0">
                <a:solidFill>
                  <a:schemeClr val="tx1">
                    <a:lumMod val="50000"/>
                    <a:lumOff val="50000"/>
                  </a:schemeClr>
                </a:solidFill>
              </a:rPr>
              <a:t>Builders</a:t>
            </a:r>
          </a:p>
          <a:p>
            <a:pPr marL="261938" indent="-187325">
              <a:buFont typeface="Arial" panose="020B0604020202020204" pitchFamily="34" charset="0"/>
              <a:buChar char="•"/>
            </a:pPr>
            <a:r>
              <a:rPr lang="en-US" dirty="0">
                <a:solidFill>
                  <a:schemeClr val="tx1">
                    <a:lumMod val="50000"/>
                    <a:lumOff val="50000"/>
                  </a:schemeClr>
                </a:solidFill>
              </a:rPr>
              <a:t>Chelating agents</a:t>
            </a:r>
          </a:p>
          <a:p>
            <a:pPr marL="261938" indent="-187325">
              <a:buFont typeface="Arial" panose="020B0604020202020204" pitchFamily="34" charset="0"/>
              <a:buChar char="•"/>
            </a:pPr>
            <a:r>
              <a:rPr lang="en-US" dirty="0">
                <a:solidFill>
                  <a:schemeClr val="tx1">
                    <a:lumMod val="50000"/>
                    <a:lumOff val="50000"/>
                  </a:schemeClr>
                </a:solidFill>
              </a:rPr>
              <a:t>Dyes</a:t>
            </a:r>
          </a:p>
        </p:txBody>
      </p:sp>
      <p:sp>
        <p:nvSpPr>
          <p:cNvPr id="9" name="Retângulo 8">
            <a:extLst>
              <a:ext uri="{FF2B5EF4-FFF2-40B4-BE49-F238E27FC236}">
                <a16:creationId xmlns:a16="http://schemas.microsoft.com/office/drawing/2014/main" id="{DC994897-FF3A-4F25-A0FD-1DDBC5E06EB4}"/>
              </a:ext>
            </a:extLst>
          </p:cNvPr>
          <p:cNvSpPr/>
          <p:nvPr/>
        </p:nvSpPr>
        <p:spPr>
          <a:xfrm>
            <a:off x="3361644" y="2861807"/>
            <a:ext cx="2437947" cy="1524000"/>
          </a:xfrm>
          <a:prstGeom prst="rect">
            <a:avLst/>
          </a:prstGeom>
          <a:no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50000"/>
                    <a:lumOff val="50000"/>
                  </a:schemeClr>
                </a:solidFill>
              </a:rPr>
              <a:t>Agriculture</a:t>
            </a:r>
          </a:p>
          <a:p>
            <a:pPr marL="261938" indent="-187325">
              <a:buFont typeface="Arial" panose="020B0604020202020204" pitchFamily="34" charset="0"/>
              <a:buChar char="•"/>
            </a:pPr>
            <a:r>
              <a:rPr lang="en-US" dirty="0">
                <a:solidFill>
                  <a:schemeClr val="tx1">
                    <a:lumMod val="50000"/>
                    <a:lumOff val="50000"/>
                  </a:schemeClr>
                </a:solidFill>
              </a:rPr>
              <a:t>Pesticides</a:t>
            </a:r>
          </a:p>
          <a:p>
            <a:pPr marL="261938" indent="-187325">
              <a:buFont typeface="Arial" panose="020B0604020202020204" pitchFamily="34" charset="0"/>
              <a:buChar char="•"/>
            </a:pPr>
            <a:r>
              <a:rPr lang="en-US" dirty="0">
                <a:solidFill>
                  <a:schemeClr val="tx1">
                    <a:lumMod val="50000"/>
                    <a:lumOff val="50000"/>
                  </a:schemeClr>
                </a:solidFill>
              </a:rPr>
              <a:t>Fungicides</a:t>
            </a:r>
          </a:p>
          <a:p>
            <a:pPr marL="261938" indent="-187325">
              <a:buFont typeface="Arial" panose="020B0604020202020204" pitchFamily="34" charset="0"/>
              <a:buChar char="•"/>
            </a:pPr>
            <a:r>
              <a:rPr lang="en-US" dirty="0">
                <a:solidFill>
                  <a:schemeClr val="tx1">
                    <a:lumMod val="50000"/>
                    <a:lumOff val="50000"/>
                  </a:schemeClr>
                </a:solidFill>
              </a:rPr>
              <a:t>Fertilizers</a:t>
            </a:r>
          </a:p>
        </p:txBody>
      </p:sp>
      <p:sp>
        <p:nvSpPr>
          <p:cNvPr id="10" name="Retângulo 9">
            <a:extLst>
              <a:ext uri="{FF2B5EF4-FFF2-40B4-BE49-F238E27FC236}">
                <a16:creationId xmlns:a16="http://schemas.microsoft.com/office/drawing/2014/main" id="{A3296F6C-2156-4EC4-AB57-B8F217A0960E}"/>
              </a:ext>
            </a:extLst>
          </p:cNvPr>
          <p:cNvSpPr/>
          <p:nvPr/>
        </p:nvSpPr>
        <p:spPr>
          <a:xfrm>
            <a:off x="764041" y="2866289"/>
            <a:ext cx="2437947" cy="1524000"/>
          </a:xfrm>
          <a:prstGeom prst="rect">
            <a:avLst/>
          </a:prstGeom>
          <a:no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50000"/>
                    <a:lumOff val="50000"/>
                  </a:schemeClr>
                </a:solidFill>
              </a:rPr>
              <a:t>Electronics</a:t>
            </a:r>
          </a:p>
          <a:p>
            <a:pPr marL="261938" indent="-187325">
              <a:buFont typeface="Arial" panose="020B0604020202020204" pitchFamily="34" charset="0"/>
              <a:buChar char="•"/>
            </a:pPr>
            <a:r>
              <a:rPr lang="en-US" dirty="0">
                <a:solidFill>
                  <a:schemeClr val="tx1">
                    <a:lumMod val="50000"/>
                    <a:lumOff val="50000"/>
                  </a:schemeClr>
                </a:solidFill>
              </a:rPr>
              <a:t>Solder</a:t>
            </a:r>
          </a:p>
          <a:p>
            <a:pPr marL="261938" indent="-187325">
              <a:buFont typeface="Arial" panose="020B0604020202020204" pitchFamily="34" charset="0"/>
              <a:buChar char="•"/>
            </a:pPr>
            <a:r>
              <a:rPr lang="en-US" dirty="0">
                <a:solidFill>
                  <a:schemeClr val="tx1">
                    <a:lumMod val="50000"/>
                    <a:lumOff val="50000"/>
                  </a:schemeClr>
                </a:solidFill>
              </a:rPr>
              <a:t>Housings</a:t>
            </a:r>
          </a:p>
          <a:p>
            <a:pPr marL="261938" indent="-187325">
              <a:buFont typeface="Arial" panose="020B0604020202020204" pitchFamily="34" charset="0"/>
              <a:buChar char="•"/>
            </a:pPr>
            <a:r>
              <a:rPr lang="en-US" dirty="0">
                <a:solidFill>
                  <a:schemeClr val="tx1">
                    <a:lumMod val="50000"/>
                    <a:lumOff val="50000"/>
                  </a:schemeClr>
                </a:solidFill>
              </a:rPr>
              <a:t>Displays</a:t>
            </a:r>
          </a:p>
        </p:txBody>
      </p:sp>
      <p:sp>
        <p:nvSpPr>
          <p:cNvPr id="11" name="Retângulo 10">
            <a:extLst>
              <a:ext uri="{FF2B5EF4-FFF2-40B4-BE49-F238E27FC236}">
                <a16:creationId xmlns:a16="http://schemas.microsoft.com/office/drawing/2014/main" id="{F493C8B7-FAC4-45BB-BCC9-22945C60F49F}"/>
              </a:ext>
            </a:extLst>
          </p:cNvPr>
          <p:cNvSpPr/>
          <p:nvPr/>
        </p:nvSpPr>
        <p:spPr>
          <a:xfrm>
            <a:off x="3361644" y="4538207"/>
            <a:ext cx="2437947" cy="1524000"/>
          </a:xfrm>
          <a:prstGeom prst="rect">
            <a:avLst/>
          </a:prstGeom>
          <a:no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50000"/>
                    <a:lumOff val="50000"/>
                  </a:schemeClr>
                </a:solidFill>
              </a:rPr>
              <a:t>Pharmaceuticals</a:t>
            </a:r>
          </a:p>
        </p:txBody>
      </p:sp>
      <p:sp>
        <p:nvSpPr>
          <p:cNvPr id="12" name="Retângulo 1">
            <a:extLst>
              <a:ext uri="{FF2B5EF4-FFF2-40B4-BE49-F238E27FC236}">
                <a16:creationId xmlns:a16="http://schemas.microsoft.com/office/drawing/2014/main" id="{ED530778-AF3F-4951-B493-BAF0F57563AF}"/>
              </a:ext>
            </a:extLst>
          </p:cNvPr>
          <p:cNvSpPr/>
          <p:nvPr/>
        </p:nvSpPr>
        <p:spPr>
          <a:xfrm>
            <a:off x="755423" y="1210682"/>
            <a:ext cx="2437947" cy="1524000"/>
          </a:xfrm>
          <a:prstGeom prst="rect">
            <a:avLst/>
          </a:prstGeom>
          <a:no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50000"/>
                    <a:lumOff val="50000"/>
                  </a:schemeClr>
                </a:solidFill>
              </a:rPr>
              <a:t>Defense and aerospace</a:t>
            </a:r>
          </a:p>
          <a:p>
            <a:pPr marL="261938" indent="-187325">
              <a:buFont typeface="Arial" panose="020B0604020202020204" pitchFamily="34" charset="0"/>
              <a:buChar char="•"/>
            </a:pPr>
            <a:r>
              <a:rPr lang="en-US" dirty="0">
                <a:solidFill>
                  <a:schemeClr val="tx1">
                    <a:lumMod val="50000"/>
                    <a:lumOff val="50000"/>
                  </a:schemeClr>
                </a:solidFill>
              </a:rPr>
              <a:t>Adhesives</a:t>
            </a:r>
          </a:p>
          <a:p>
            <a:pPr marL="261938" indent="-187325">
              <a:buFont typeface="Arial" panose="020B0604020202020204" pitchFamily="34" charset="0"/>
              <a:buChar char="•"/>
            </a:pPr>
            <a:r>
              <a:rPr lang="en-US" dirty="0">
                <a:solidFill>
                  <a:schemeClr val="tx1">
                    <a:lumMod val="50000"/>
                    <a:lumOff val="50000"/>
                  </a:schemeClr>
                </a:solidFill>
              </a:rPr>
              <a:t>Coatings</a:t>
            </a:r>
          </a:p>
          <a:p>
            <a:pPr marL="261938" indent="-187325">
              <a:buFont typeface="Arial" panose="020B0604020202020204" pitchFamily="34" charset="0"/>
              <a:buChar char="•"/>
            </a:pPr>
            <a:r>
              <a:rPr lang="en-US" dirty="0">
                <a:solidFill>
                  <a:schemeClr val="tx1">
                    <a:lumMod val="50000"/>
                    <a:lumOff val="50000"/>
                  </a:schemeClr>
                </a:solidFill>
              </a:rPr>
              <a:t>Corrosion, inhibitors</a:t>
            </a:r>
          </a:p>
        </p:txBody>
      </p:sp>
      <p:sp>
        <p:nvSpPr>
          <p:cNvPr id="13" name="Retângulo 4">
            <a:extLst>
              <a:ext uri="{FF2B5EF4-FFF2-40B4-BE49-F238E27FC236}">
                <a16:creationId xmlns:a16="http://schemas.microsoft.com/office/drawing/2014/main" id="{23C79CF6-2CB2-4727-A592-30717E79AC99}"/>
              </a:ext>
            </a:extLst>
          </p:cNvPr>
          <p:cNvSpPr/>
          <p:nvPr/>
        </p:nvSpPr>
        <p:spPr>
          <a:xfrm>
            <a:off x="3353026" y="1210682"/>
            <a:ext cx="2437947" cy="1524000"/>
          </a:xfrm>
          <a:prstGeom prst="rect">
            <a:avLst/>
          </a:prstGeom>
          <a:no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50000"/>
                    <a:lumOff val="50000"/>
                  </a:schemeClr>
                </a:solidFill>
              </a:rPr>
              <a:t>Automotive</a:t>
            </a:r>
          </a:p>
          <a:p>
            <a:pPr marL="261938" indent="-187325">
              <a:buFont typeface="Arial" panose="020B0604020202020204" pitchFamily="34" charset="0"/>
              <a:buChar char="•"/>
            </a:pPr>
            <a:r>
              <a:rPr lang="en-US" dirty="0">
                <a:solidFill>
                  <a:schemeClr val="tx1">
                    <a:lumMod val="50000"/>
                    <a:lumOff val="50000"/>
                  </a:schemeClr>
                </a:solidFill>
              </a:rPr>
              <a:t>Solvents</a:t>
            </a:r>
          </a:p>
          <a:p>
            <a:pPr marL="261938" indent="-187325">
              <a:buFont typeface="Arial" panose="020B0604020202020204" pitchFamily="34" charset="0"/>
              <a:buChar char="•"/>
            </a:pPr>
            <a:r>
              <a:rPr lang="en-US" dirty="0">
                <a:solidFill>
                  <a:schemeClr val="tx1">
                    <a:lumMod val="50000"/>
                    <a:lumOff val="50000"/>
                  </a:schemeClr>
                </a:solidFill>
              </a:rPr>
              <a:t>Polymers</a:t>
            </a:r>
          </a:p>
          <a:p>
            <a:pPr marL="261938" indent="-187325">
              <a:buFont typeface="Arial" panose="020B0604020202020204" pitchFamily="34" charset="0"/>
              <a:buChar char="•"/>
            </a:pPr>
            <a:r>
              <a:rPr lang="en-US" dirty="0">
                <a:solidFill>
                  <a:schemeClr val="tx1">
                    <a:lumMod val="50000"/>
                    <a:lumOff val="50000"/>
                  </a:schemeClr>
                </a:solidFill>
              </a:rPr>
              <a:t>Fuels</a:t>
            </a:r>
          </a:p>
        </p:txBody>
      </p:sp>
      <p:sp>
        <p:nvSpPr>
          <p:cNvPr id="14" name="Retângulo 6">
            <a:extLst>
              <a:ext uri="{FF2B5EF4-FFF2-40B4-BE49-F238E27FC236}">
                <a16:creationId xmlns:a16="http://schemas.microsoft.com/office/drawing/2014/main" id="{5427E3BC-86FB-48D6-B179-9E7E3C664928}"/>
              </a:ext>
            </a:extLst>
          </p:cNvPr>
          <p:cNvSpPr/>
          <p:nvPr/>
        </p:nvSpPr>
        <p:spPr>
          <a:xfrm>
            <a:off x="5950629" y="1210682"/>
            <a:ext cx="2437947" cy="1524000"/>
          </a:xfrm>
          <a:prstGeom prst="rect">
            <a:avLst/>
          </a:prstGeom>
          <a:no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50000"/>
                    <a:lumOff val="50000"/>
                  </a:schemeClr>
                </a:solidFill>
              </a:rPr>
              <a:t>Household cleaners</a:t>
            </a:r>
          </a:p>
          <a:p>
            <a:pPr marL="261938" indent="-187325">
              <a:buFont typeface="Arial" panose="020B0604020202020204" pitchFamily="34" charset="0"/>
              <a:buChar char="•"/>
            </a:pPr>
            <a:r>
              <a:rPr lang="en-US" dirty="0">
                <a:solidFill>
                  <a:schemeClr val="tx1">
                    <a:lumMod val="50000"/>
                    <a:lumOff val="50000"/>
                  </a:schemeClr>
                </a:solidFill>
              </a:rPr>
              <a:t>Surfactants</a:t>
            </a:r>
          </a:p>
          <a:p>
            <a:pPr marL="261938" indent="-187325">
              <a:buFont typeface="Arial" panose="020B0604020202020204" pitchFamily="34" charset="0"/>
              <a:buChar char="•"/>
            </a:pPr>
            <a:r>
              <a:rPr lang="en-US" dirty="0">
                <a:solidFill>
                  <a:schemeClr val="tx1">
                    <a:lumMod val="50000"/>
                    <a:lumOff val="50000"/>
                  </a:schemeClr>
                </a:solidFill>
              </a:rPr>
              <a:t>Fragrances</a:t>
            </a:r>
          </a:p>
          <a:p>
            <a:pPr marL="261938" indent="-187325">
              <a:buFont typeface="Arial" panose="020B0604020202020204" pitchFamily="34" charset="0"/>
              <a:buChar char="•"/>
            </a:pPr>
            <a:r>
              <a:rPr lang="en-US" dirty="0">
                <a:solidFill>
                  <a:schemeClr val="tx1">
                    <a:lumMod val="50000"/>
                    <a:lumOff val="50000"/>
                  </a:schemeClr>
                </a:solidFill>
              </a:rPr>
              <a:t>Dyes</a:t>
            </a:r>
          </a:p>
        </p:txBody>
      </p:sp>
      <p:sp>
        <p:nvSpPr>
          <p:cNvPr id="15" name="Retângulo 7">
            <a:extLst>
              <a:ext uri="{FF2B5EF4-FFF2-40B4-BE49-F238E27FC236}">
                <a16:creationId xmlns:a16="http://schemas.microsoft.com/office/drawing/2014/main" id="{2E4E5F39-8AB3-40A7-A5F5-157309708E99}"/>
              </a:ext>
            </a:extLst>
          </p:cNvPr>
          <p:cNvSpPr/>
          <p:nvPr/>
        </p:nvSpPr>
        <p:spPr>
          <a:xfrm>
            <a:off x="5950629" y="2861798"/>
            <a:ext cx="2437947" cy="1524000"/>
          </a:xfrm>
          <a:prstGeom prst="rect">
            <a:avLst/>
          </a:prstGeom>
          <a:no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50000"/>
                    <a:lumOff val="50000"/>
                  </a:schemeClr>
                </a:solidFill>
              </a:rPr>
              <a:t>Cosmetics</a:t>
            </a:r>
          </a:p>
          <a:p>
            <a:pPr marL="261938" indent="-187325">
              <a:buFont typeface="Arial" panose="020B0604020202020204" pitchFamily="34" charset="0"/>
              <a:buChar char="•"/>
            </a:pPr>
            <a:r>
              <a:rPr lang="en-US" dirty="0">
                <a:solidFill>
                  <a:schemeClr val="tx1">
                    <a:lumMod val="50000"/>
                    <a:lumOff val="50000"/>
                  </a:schemeClr>
                </a:solidFill>
              </a:rPr>
              <a:t>Builders</a:t>
            </a:r>
          </a:p>
          <a:p>
            <a:pPr marL="261938" indent="-187325">
              <a:buFont typeface="Arial" panose="020B0604020202020204" pitchFamily="34" charset="0"/>
              <a:buChar char="•"/>
            </a:pPr>
            <a:r>
              <a:rPr lang="en-US" dirty="0">
                <a:solidFill>
                  <a:schemeClr val="tx1">
                    <a:lumMod val="50000"/>
                    <a:lumOff val="50000"/>
                  </a:schemeClr>
                </a:solidFill>
              </a:rPr>
              <a:t>Chelating agents</a:t>
            </a:r>
          </a:p>
          <a:p>
            <a:pPr marL="261938" indent="-187325">
              <a:buFont typeface="Arial" panose="020B0604020202020204" pitchFamily="34" charset="0"/>
              <a:buChar char="•"/>
            </a:pPr>
            <a:r>
              <a:rPr lang="en-US" dirty="0">
                <a:solidFill>
                  <a:schemeClr val="tx1">
                    <a:lumMod val="50000"/>
                    <a:lumOff val="50000"/>
                  </a:schemeClr>
                </a:solidFill>
              </a:rPr>
              <a:t>Dyes</a:t>
            </a:r>
          </a:p>
        </p:txBody>
      </p:sp>
      <p:sp>
        <p:nvSpPr>
          <p:cNvPr id="16" name="Retângulo 8">
            <a:extLst>
              <a:ext uri="{FF2B5EF4-FFF2-40B4-BE49-F238E27FC236}">
                <a16:creationId xmlns:a16="http://schemas.microsoft.com/office/drawing/2014/main" id="{DC994897-FF3A-4F25-A0FD-1DDBC5E06EB4}"/>
              </a:ext>
            </a:extLst>
          </p:cNvPr>
          <p:cNvSpPr/>
          <p:nvPr/>
        </p:nvSpPr>
        <p:spPr>
          <a:xfrm>
            <a:off x="3353026" y="2861807"/>
            <a:ext cx="2437947" cy="1524000"/>
          </a:xfrm>
          <a:prstGeom prst="rect">
            <a:avLst/>
          </a:prstGeom>
          <a:no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50000"/>
                    <a:lumOff val="50000"/>
                  </a:schemeClr>
                </a:solidFill>
              </a:rPr>
              <a:t>Agriculture</a:t>
            </a:r>
          </a:p>
          <a:p>
            <a:pPr marL="261938" indent="-187325">
              <a:buFont typeface="Arial" panose="020B0604020202020204" pitchFamily="34" charset="0"/>
              <a:buChar char="•"/>
            </a:pPr>
            <a:r>
              <a:rPr lang="en-US" dirty="0">
                <a:solidFill>
                  <a:schemeClr val="tx1">
                    <a:lumMod val="50000"/>
                    <a:lumOff val="50000"/>
                  </a:schemeClr>
                </a:solidFill>
              </a:rPr>
              <a:t>Pesticides</a:t>
            </a:r>
          </a:p>
          <a:p>
            <a:pPr marL="261938" indent="-187325">
              <a:buFont typeface="Arial" panose="020B0604020202020204" pitchFamily="34" charset="0"/>
              <a:buChar char="•"/>
            </a:pPr>
            <a:r>
              <a:rPr lang="en-US" dirty="0">
                <a:solidFill>
                  <a:schemeClr val="tx1">
                    <a:lumMod val="50000"/>
                    <a:lumOff val="50000"/>
                  </a:schemeClr>
                </a:solidFill>
              </a:rPr>
              <a:t>Fungicides</a:t>
            </a:r>
          </a:p>
          <a:p>
            <a:pPr marL="261938" indent="-187325">
              <a:buFont typeface="Arial" panose="020B0604020202020204" pitchFamily="34" charset="0"/>
              <a:buChar char="•"/>
            </a:pPr>
            <a:r>
              <a:rPr lang="en-US" dirty="0">
                <a:solidFill>
                  <a:schemeClr val="tx1">
                    <a:lumMod val="50000"/>
                    <a:lumOff val="50000"/>
                  </a:schemeClr>
                </a:solidFill>
              </a:rPr>
              <a:t>Fertilizers</a:t>
            </a:r>
          </a:p>
        </p:txBody>
      </p:sp>
      <p:sp>
        <p:nvSpPr>
          <p:cNvPr id="17" name="Retângulo 9">
            <a:extLst>
              <a:ext uri="{FF2B5EF4-FFF2-40B4-BE49-F238E27FC236}">
                <a16:creationId xmlns:a16="http://schemas.microsoft.com/office/drawing/2014/main" id="{A3296F6C-2156-4EC4-AB57-B8F217A0960E}"/>
              </a:ext>
            </a:extLst>
          </p:cNvPr>
          <p:cNvSpPr/>
          <p:nvPr/>
        </p:nvSpPr>
        <p:spPr>
          <a:xfrm>
            <a:off x="755423" y="2866289"/>
            <a:ext cx="2437947" cy="1524000"/>
          </a:xfrm>
          <a:prstGeom prst="rect">
            <a:avLst/>
          </a:prstGeom>
          <a:no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50000"/>
                    <a:lumOff val="50000"/>
                  </a:schemeClr>
                </a:solidFill>
              </a:rPr>
              <a:t>Electronics</a:t>
            </a:r>
          </a:p>
          <a:p>
            <a:pPr marL="261938" indent="-187325">
              <a:buFont typeface="Arial" panose="020B0604020202020204" pitchFamily="34" charset="0"/>
              <a:buChar char="•"/>
            </a:pPr>
            <a:r>
              <a:rPr lang="en-US" dirty="0">
                <a:solidFill>
                  <a:schemeClr val="tx1">
                    <a:lumMod val="50000"/>
                    <a:lumOff val="50000"/>
                  </a:schemeClr>
                </a:solidFill>
              </a:rPr>
              <a:t>Solder</a:t>
            </a:r>
          </a:p>
          <a:p>
            <a:pPr marL="261938" indent="-187325">
              <a:buFont typeface="Arial" panose="020B0604020202020204" pitchFamily="34" charset="0"/>
              <a:buChar char="•"/>
            </a:pPr>
            <a:r>
              <a:rPr lang="en-US" dirty="0">
                <a:solidFill>
                  <a:schemeClr val="tx1">
                    <a:lumMod val="50000"/>
                    <a:lumOff val="50000"/>
                  </a:schemeClr>
                </a:solidFill>
              </a:rPr>
              <a:t>Housings</a:t>
            </a:r>
          </a:p>
          <a:p>
            <a:pPr marL="261938" indent="-187325">
              <a:buFont typeface="Arial" panose="020B0604020202020204" pitchFamily="34" charset="0"/>
              <a:buChar char="•"/>
            </a:pPr>
            <a:r>
              <a:rPr lang="en-US" dirty="0">
                <a:solidFill>
                  <a:schemeClr val="tx1">
                    <a:lumMod val="50000"/>
                    <a:lumOff val="50000"/>
                  </a:schemeClr>
                </a:solidFill>
              </a:rPr>
              <a:t>Displays</a:t>
            </a:r>
          </a:p>
        </p:txBody>
      </p:sp>
      <p:sp>
        <p:nvSpPr>
          <p:cNvPr id="18" name="Retângulo 10">
            <a:extLst>
              <a:ext uri="{FF2B5EF4-FFF2-40B4-BE49-F238E27FC236}">
                <a16:creationId xmlns:a16="http://schemas.microsoft.com/office/drawing/2014/main" id="{F493C8B7-FAC4-45BB-BCC9-22945C60F49F}"/>
              </a:ext>
            </a:extLst>
          </p:cNvPr>
          <p:cNvSpPr/>
          <p:nvPr/>
        </p:nvSpPr>
        <p:spPr>
          <a:xfrm>
            <a:off x="3353026" y="4538207"/>
            <a:ext cx="2437947" cy="1524000"/>
          </a:xfrm>
          <a:prstGeom prst="rect">
            <a:avLst/>
          </a:prstGeom>
          <a:no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50000"/>
                    <a:lumOff val="50000"/>
                  </a:schemeClr>
                </a:solidFill>
              </a:rPr>
              <a:t>Pharmaceuticals</a:t>
            </a:r>
          </a:p>
        </p:txBody>
      </p:sp>
    </p:spTree>
    <p:extLst>
      <p:ext uri="{BB962C8B-B14F-4D97-AF65-F5344CB8AC3E}">
        <p14:creationId xmlns:p14="http://schemas.microsoft.com/office/powerpoint/2010/main" val="10655262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GC-1-DAY_Morning I</Template>
  <TotalTime>35617</TotalTime>
  <Words>2771</Words>
  <Application>Microsoft Office PowerPoint</Application>
  <PresentationFormat>On-screen Show (4:3)</PresentationFormat>
  <Paragraphs>506</Paragraphs>
  <Slides>68</Slides>
  <Notes>52</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2</vt:i4>
      </vt:variant>
      <vt:variant>
        <vt:lpstr>Slide Titles</vt:lpstr>
      </vt:variant>
      <vt:variant>
        <vt:i4>68</vt:i4>
      </vt:variant>
    </vt:vector>
  </HeadingPairs>
  <TitlesOfParts>
    <vt:vector size="80" baseType="lpstr">
      <vt:lpstr>ＭＳ Ｐゴシック</vt:lpstr>
      <vt:lpstr>Arial</vt:lpstr>
      <vt:lpstr>Arial Black</vt:lpstr>
      <vt:lpstr>Calibri</vt:lpstr>
      <vt:lpstr>Calibri Light</vt:lpstr>
      <vt:lpstr>Calibri Regular</vt:lpstr>
      <vt:lpstr>Monotype Sorts</vt:lpstr>
      <vt:lpstr>Times New Roman</vt:lpstr>
      <vt:lpstr>Wingdings</vt:lpstr>
      <vt:lpstr>Office Theme</vt:lpstr>
      <vt:lpstr>CS ChemDraw Drawing</vt:lpstr>
      <vt:lpstr>ISIS/Draw Sketch</vt:lpstr>
      <vt:lpstr>FUNDAMENTALS OF GREEN CHEMISTRY</vt:lpstr>
      <vt:lpstr>What is Green Chemistry?</vt:lpstr>
      <vt:lpstr>THE FOCUS ON CHEMICAL DESIGN</vt:lpstr>
      <vt:lpstr>THE CHEMICAL DESIGNING PROCESS</vt:lpstr>
      <vt:lpstr>IT’S NOT JUST HOW YOU DESIGN BUT WHAT YOU DESIGN… </vt:lpstr>
      <vt:lpstr>THE 12 PRINCIPLES OF GREEN CHEMISTRY</vt:lpstr>
      <vt:lpstr>TWELVE PRINCIPLES…  ISN’T THAT HOW IT IS DONE NOW?</vt:lpstr>
      <vt:lpstr>BENEFITS OF GREEN CHEMISTRY</vt:lpstr>
      <vt:lpstr>GREEN CHEMISTRY ACROSS INDUSTRIAL SECTORS</vt:lpstr>
      <vt:lpstr>GREEN CHEMISTRY IS A FUNDAMENTAL CHANGE IN THINKING</vt:lpstr>
      <vt:lpstr>APPROACHING RISKS:  EXPOSURE VS. SMART DESIGN</vt:lpstr>
      <vt:lpstr>THE TWELVE PRINCIPLES OF GREEN CHEMISTRY</vt:lpstr>
      <vt:lpstr>PRINCIPLE 1  It is better to prevent waste than to treat or clean up waste after it is formed.</vt:lpstr>
      <vt:lpstr>WHAT IS WASTE?</vt:lpstr>
      <vt:lpstr>WHEN IS A WASTE NOT A WASTE?</vt:lpstr>
      <vt:lpstr>PRINCIPLE 1: WASTE PREVENTION CASE STUDY: PHENOLS</vt:lpstr>
      <vt:lpstr>PRINCIPLE 1: WASTE PREVENTION CASE STUDY: DNTPS</vt:lpstr>
      <vt:lpstr>PRINCIPLE 2  Synthetic methods should be designed to maximize the incorporation of all materials used into the final product.</vt:lpstr>
      <vt:lpstr>PRINCIPLE 2: ATOM ECONOMY</vt:lpstr>
      <vt:lpstr>PRINCIPLE 2: ATOM ECONOMY CASE STUDY: STYRENE</vt:lpstr>
      <vt:lpstr>PRINCIPLE 2: ATOM ECONOMY CASE STUDY: STYRENE</vt:lpstr>
      <vt:lpstr>PRINCIPLE 2: ATOM ECONOMY CASE STUDY: IBUPROFEN</vt:lpstr>
      <vt:lpstr>PRINCIPLE 2: ATOM ECONOMY CASE STUDY: IBUPROFEN</vt:lpstr>
      <vt:lpstr>PRINCIPLE 3  Wherever practicable, synthetic methodologies should be designed to use and generate substances that possess little or no toxicity to human health or to the environment.</vt:lpstr>
      <vt:lpstr>PRINCIPLE 3: NON-TOXIC SUBSTANCES</vt:lpstr>
      <vt:lpstr>PRINCIPLE 3: NON-TOXIC SUBSTANCES CASE STUDY: POLYURETHANE </vt:lpstr>
      <vt:lpstr>PRINCIPLE 3: NON-TOXIC SUBSTANCES CASE STUDY: POLYURETHANE </vt:lpstr>
      <vt:lpstr>PRINCIPLE 3: NON-TOXIC SUBSTANCES </vt:lpstr>
      <vt:lpstr>PRINCIPLE 4  Chemical products should be designed to preserve efficacy of function while reducing toxicity.</vt:lpstr>
      <vt:lpstr>THE MODERN MOTTO OF TOXICOLOGY </vt:lpstr>
      <vt:lpstr>PRINCIPLE 4:  REDUCE TOXICITY</vt:lpstr>
      <vt:lpstr>PRINCIPLE 4:  REDUCE TOXICITY CASE STUDY: PESTICIDES</vt:lpstr>
      <vt:lpstr>PRINCIPLE 4:  REDUCE TOXICITY CASE STUDY: PESTICIDES</vt:lpstr>
      <vt:lpstr>PRINCIPLE 5  The use of auxiliary substances (e.g. solvents, separation agents, etc.) should be made unnecessary wherever possible, and innocuous when used.</vt:lpstr>
      <vt:lpstr>TRADITIONAL SOLVENTS</vt:lpstr>
      <vt:lpstr>WHAT ARE THE CONCERNS FOR SOLVENTS?</vt:lpstr>
      <vt:lpstr>GREEN CHEMISTRY SOLVENTS</vt:lpstr>
      <vt:lpstr>PRICINPLE 6  Energy requirements should be recognized for their environmental and economic impacts and thus should be minimized.  Synthetic methods should be conducted at ambient temperature and pressure.</vt:lpstr>
      <vt:lpstr>PRINCIPLE 6: MINIMIZE ENERGY USAGE</vt:lpstr>
      <vt:lpstr>PRINCIPLE 6: SYNTHESIS OF ATORVASTATIN</vt:lpstr>
      <vt:lpstr>PRINCIPLE 7  A raw material or feedstock should be renewable rather than depleting wherever technically and economically practicable.</vt:lpstr>
      <vt:lpstr>RENEWABLE FEEDSTOCKS</vt:lpstr>
      <vt:lpstr>BIOMASS PLATFORMS</vt:lpstr>
      <vt:lpstr>PRINCIPLE 7:  RENEWABLE FEEDSTOCKS CASE STUDY: CATECHOL SYNTHESIS</vt:lpstr>
      <vt:lpstr>PRINCIPLE 7:  RENEWABLE FEEDSTOCKS</vt:lpstr>
      <vt:lpstr>PRINCIPLE 8  Unnecessary derivatization (blocking group, protection/deprotection, temporary modification of physical/chemical processes) should be avoided whenever possible.</vt:lpstr>
      <vt:lpstr>PRINCIPLE 8: DERIVATIZATION</vt:lpstr>
      <vt:lpstr>PRINCIPLE 8:  DERIVATIZATION CASE STUDY: 6-AMINOPENICILLANIC ACID</vt:lpstr>
      <vt:lpstr>PRINCIPLE 9  Catalytic reagents (as selective as possible) are superior to stoichiometric reagents.</vt:lpstr>
      <vt:lpstr>PRINCIPLE 9: CATALYTIC REAGENTS</vt:lpstr>
      <vt:lpstr>PRINCIPLE 9:  CATALYTIC REAGENTS CASE STUDY: NAPROXEN SYNTHESIS</vt:lpstr>
      <vt:lpstr>PRINCIPLE 9: CATALYTIC REAGENTS CASE STUDY: PRODUCING PAPER</vt:lpstr>
      <vt:lpstr>PRINCIPLE 10  Chemical products should be designed so that at the end of their function they do not persist in the environment and break down into innocuous degradation products.</vt:lpstr>
      <vt:lpstr>PRINCIPLE 10:  BIODEGRADABILITY CASE STUDY: PLASTICIZERS</vt:lpstr>
      <vt:lpstr>PRINCIPLE 10: BIODEGRADABILITY CASE STUDY: PLASTICIZERS</vt:lpstr>
      <vt:lpstr>PRINCIPLE 10:  BIODEGRADABILITY CASE STUDY: PLASTICS</vt:lpstr>
      <vt:lpstr>PRINCIPLE 10:  BIODEGRADABILITY CASE STUDY: PLASTICS</vt:lpstr>
      <vt:lpstr>PRINCIPLE 11  Analytical methodologies need to be further developed to allow for real-time, in-process monitoring and control prior to the formation of hazardous substances.</vt:lpstr>
      <vt:lpstr>ROLE OF ANALYTICAL CHEMISTRY</vt:lpstr>
      <vt:lpstr>GREEN ANALYTICAL CHEMISTRY</vt:lpstr>
      <vt:lpstr>EXAMPLES OF GREEN ANALYTICAL CHEMISTRY METHODOLOGIES</vt:lpstr>
      <vt:lpstr>PROCESS ANALYTICAL CHEMISTRY TO PREVENT POLLUTION</vt:lpstr>
      <vt:lpstr>PRINCIPLE 11:  REAL-TIME MONITORING CASE STUDY: ISOBUTANE ALKYLATION</vt:lpstr>
      <vt:lpstr>PRINCIPLE 12  Substances and the form of a substance used in a chemical process should be chosen so as to minimize the potential for chemical accidents, including releases, explosions, and fires.</vt:lpstr>
      <vt:lpstr>PRINCIPLE 12:  MINIMIZE HAZARD</vt:lpstr>
      <vt:lpstr>PRINCIPLE 12:  MINIMIZE HAZARD</vt:lpstr>
      <vt:lpstr>GREEN CHEMISTRY PRINCIPLES AND LIFE-CYCLE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Fundaments of Green Chemistry</dc:title>
  <dc:creator>Mellor, Karolina</dc:creator>
  <cp:lastModifiedBy>Athenea Omnilang</cp:lastModifiedBy>
  <cp:revision>271</cp:revision>
  <dcterms:created xsi:type="dcterms:W3CDTF">2017-03-24T17:34:33Z</dcterms:created>
  <dcterms:modified xsi:type="dcterms:W3CDTF">2020-02-19T18:16:01Z</dcterms:modified>
</cp:coreProperties>
</file>